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2398902"/>
            <a:ext cx="8232267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2334259"/>
            <a:ext cx="8668385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2920110"/>
            <a:ext cx="6294755" cy="2620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5" Type="http://schemas.openxmlformats.org/officeDocument/2006/relationships/image" Target="../media/image3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3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3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3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Relationship Id="rId4" Type="http://schemas.openxmlformats.org/officeDocument/2006/relationships/image" Target="../media/image29.jpg"/><Relationship Id="rId5" Type="http://schemas.openxmlformats.org/officeDocument/2006/relationships/image" Target="../media/image30.png"/><Relationship Id="rId6" Type="http://schemas.openxmlformats.org/officeDocument/2006/relationships/image" Target="../media/image31.jpg"/><Relationship Id="rId7" Type="http://schemas.openxmlformats.org/officeDocument/2006/relationships/image" Target="../media/image32.jpg"/><Relationship Id="rId8" Type="http://schemas.openxmlformats.org/officeDocument/2006/relationships/image" Target="../media/image3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3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image" Target="../media/image37.png"/><Relationship Id="rId5" Type="http://schemas.openxmlformats.org/officeDocument/2006/relationships/image" Target="../media/image3.png"/><Relationship Id="rId6" Type="http://schemas.openxmlformats.org/officeDocument/2006/relationships/image" Target="../media/image38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jpg"/><Relationship Id="rId5" Type="http://schemas.openxmlformats.org/officeDocument/2006/relationships/image" Target="../media/image3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0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1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Calibri"/>
                <a:cs typeface="Calibri"/>
              </a:rPr>
              <a:t>Strach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</a:t>
            </a:r>
            <a:r>
              <a:rPr dirty="0" sz="2800" spc="-7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předsudky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2920110"/>
            <a:ext cx="96488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„Chemofobie“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odpor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vůči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látkám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procesům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označovaným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jako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„chemické“.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4012691"/>
            <a:ext cx="3872484" cy="21884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7776" y="3993087"/>
            <a:ext cx="2038600" cy="22381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27976" y="3918203"/>
            <a:ext cx="4251960" cy="225856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9431" y="518159"/>
            <a:ext cx="4959096" cy="7528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080" y="2510027"/>
            <a:ext cx="10462260" cy="342143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9431" y="518159"/>
            <a:ext cx="4959096" cy="7528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6939" y="2337308"/>
            <a:ext cx="10412730" cy="3308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Segoe UI Symbol"/>
                <a:cs typeface="Segoe UI Symbol"/>
              </a:rPr>
              <a:t>🔬</a:t>
            </a:r>
            <a:r>
              <a:rPr dirty="0" sz="2400" spc="-165">
                <a:latin typeface="Segoe UI Symbol"/>
                <a:cs typeface="Segoe UI Symbol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Zatraktivnění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výuky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ve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škole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dirty="0" sz="2400">
                <a:latin typeface="Calibri"/>
                <a:cs typeface="Calibri"/>
              </a:rPr>
              <a:t>Experimenty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pokusy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vizuálně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atraktivní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(barevné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reakce,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světélkování…)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Propojení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každodenním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životem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chemie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jídle,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kosmetice,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sportu,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lékařství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204599"/>
              </a:lnSpc>
            </a:pPr>
            <a:r>
              <a:rPr dirty="0" sz="2400" spc="-10">
                <a:latin typeface="Calibri"/>
                <a:cs typeface="Calibri"/>
              </a:rPr>
              <a:t>Projektová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výuka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místo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memorování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zapojit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studenty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do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řešení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reálných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problémů </a:t>
            </a:r>
            <a:r>
              <a:rPr dirty="0" sz="2400">
                <a:latin typeface="Calibri"/>
                <a:cs typeface="Calibri"/>
              </a:rPr>
              <a:t>Digitální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technologie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simulace,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virtuální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laboratoře,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3D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modely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molekul.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431" y="518159"/>
            <a:ext cx="4959096" cy="7528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6939" y="2337308"/>
            <a:ext cx="9474200" cy="290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4659" algn="l"/>
              </a:tabLst>
            </a:pPr>
            <a:r>
              <a:rPr dirty="0" sz="2400" spc="1160">
                <a:latin typeface="Segoe UI Symbol"/>
                <a:cs typeface="Segoe UI Symbol"/>
              </a:rPr>
              <a:t>❢</a:t>
            </a:r>
            <a:r>
              <a:rPr dirty="0" sz="2400">
                <a:latin typeface="Segoe UI Symbol"/>
                <a:cs typeface="Segoe UI Symbol"/>
              </a:rPr>
              <a:t>	</a:t>
            </a:r>
            <a:r>
              <a:rPr dirty="0" sz="2400" b="1">
                <a:latin typeface="Calibri"/>
                <a:cs typeface="Calibri"/>
              </a:rPr>
              <a:t>Role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učitelů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70"/>
              </a:spcBef>
            </a:pPr>
            <a:r>
              <a:rPr dirty="0" sz="2400">
                <a:latin typeface="Calibri"/>
                <a:cs typeface="Calibri"/>
              </a:rPr>
              <a:t>Učitel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jako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„průvodce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objevováním“,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jen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zdroj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faktů.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50100"/>
              </a:lnSpc>
              <a:spcBef>
                <a:spcPts val="1005"/>
              </a:spcBef>
            </a:pPr>
            <a:r>
              <a:rPr dirty="0" sz="2400">
                <a:latin typeface="Calibri"/>
                <a:cs typeface="Calibri"/>
              </a:rPr>
              <a:t>Didaktické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kurzy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podpora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učitelů,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aby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měli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přístup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moderním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metodám</a:t>
            </a:r>
            <a:r>
              <a:rPr dirty="0" sz="2400" spc="-50">
                <a:latin typeface="Calibri"/>
                <a:cs typeface="Calibri"/>
              </a:rPr>
              <a:t> a </a:t>
            </a:r>
            <a:r>
              <a:rPr dirty="0" sz="2400" spc="-10">
                <a:latin typeface="Calibri"/>
                <a:cs typeface="Calibri"/>
              </a:rPr>
              <a:t>pomůckám.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35"/>
              </a:spcBef>
            </a:pPr>
            <a:r>
              <a:rPr dirty="0" sz="2400">
                <a:latin typeface="Calibri"/>
                <a:cs typeface="Calibri"/>
              </a:rPr>
              <a:t>Výměna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dobré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praxe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mezi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školami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(chemické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kluby,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otevřené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laboratoře).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431" y="518159"/>
            <a:ext cx="4959096" cy="7528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91641" y="2327275"/>
            <a:ext cx="9528810" cy="290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Segoe UI Symbol"/>
                <a:cs typeface="Segoe UI Symbol"/>
              </a:rPr>
              <a:t>🌍</a:t>
            </a:r>
            <a:r>
              <a:rPr dirty="0" sz="2400" spc="-135">
                <a:latin typeface="Segoe UI Symbol"/>
                <a:cs typeface="Segoe UI Symbol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Popularizace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chemie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64"/>
              </a:spcBef>
            </a:pPr>
            <a:r>
              <a:rPr dirty="0" sz="2400">
                <a:latin typeface="Calibri"/>
                <a:cs typeface="Calibri"/>
              </a:rPr>
              <a:t>Popularizační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akce: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dny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otevřených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dveří,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Noc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vědců,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Science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show...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50"/>
              </a:spcBef>
            </a:pPr>
            <a:r>
              <a:rPr dirty="0" sz="2400">
                <a:latin typeface="Calibri"/>
                <a:cs typeface="Calibri"/>
              </a:rPr>
              <a:t>Média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sociální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sítě: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popularizátoři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YouTube/TikToku.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50100"/>
              </a:lnSpc>
              <a:spcBef>
                <a:spcPts val="994"/>
              </a:spcBef>
            </a:pPr>
            <a:r>
              <a:rPr dirty="0" sz="2400">
                <a:latin typeface="Calibri"/>
                <a:cs typeface="Calibri"/>
              </a:rPr>
              <a:t>Chemie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aktuální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témata: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vysvětlovat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roli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chemie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při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vývoji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vakcín,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baterií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do </a:t>
            </a:r>
            <a:r>
              <a:rPr dirty="0" sz="2400">
                <a:latin typeface="Calibri"/>
                <a:cs typeface="Calibri"/>
              </a:rPr>
              <a:t>elektromobilů,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nových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materiálů.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431" y="518159"/>
            <a:ext cx="4959096" cy="7528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91641" y="2327275"/>
            <a:ext cx="10309860" cy="3456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Segoe UI Symbol"/>
                <a:cs typeface="Segoe UI Symbol"/>
              </a:rPr>
              <a:t>💼</a:t>
            </a:r>
            <a:r>
              <a:rPr dirty="0" sz="2400" spc="-170">
                <a:latin typeface="Segoe UI Symbol"/>
                <a:cs typeface="Segoe UI Symbol"/>
              </a:rPr>
              <a:t> </a:t>
            </a:r>
            <a:r>
              <a:rPr dirty="0" sz="2400" b="1">
                <a:latin typeface="Calibri"/>
                <a:cs typeface="Calibri"/>
              </a:rPr>
              <a:t>Propojení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se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světem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práce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64"/>
              </a:spcBef>
            </a:pPr>
            <a:r>
              <a:rPr dirty="0" sz="2400" spc="-25">
                <a:latin typeface="Calibri"/>
                <a:cs typeface="Calibri"/>
              </a:rPr>
              <a:t>Prezentovat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uplatnění: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farmacie,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biotechnologie,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potravinářství,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energetika,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2400" spc="-10">
                <a:latin typeface="Calibri"/>
                <a:cs typeface="Calibri"/>
              </a:rPr>
              <a:t>ekologie.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45"/>
              </a:spcBef>
            </a:pPr>
            <a:r>
              <a:rPr dirty="0" sz="2400">
                <a:latin typeface="Calibri"/>
                <a:cs typeface="Calibri"/>
              </a:rPr>
              <a:t>Spolupráce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škol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firmami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stáže,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exkurze,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společné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projekty.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  <a:spcBef>
                <a:spcPts val="1000"/>
              </a:spcBef>
            </a:pPr>
            <a:r>
              <a:rPr dirty="0" sz="2400" spc="-10">
                <a:latin typeface="Calibri"/>
                <a:cs typeface="Calibri"/>
              </a:rPr>
              <a:t>Zdůraznit,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že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chemici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nejsou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jen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„v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laboratoři“,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také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výzkumu,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managementu, </a:t>
            </a:r>
            <a:r>
              <a:rPr dirty="0" sz="2400">
                <a:latin typeface="Calibri"/>
                <a:cs typeface="Calibri"/>
              </a:rPr>
              <a:t>vývoji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technologií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či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podnikání.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431" y="518159"/>
            <a:ext cx="4959096" cy="7528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91641" y="2327275"/>
            <a:ext cx="10278110" cy="3456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310">
                <a:latin typeface="Segoe UI Symbol"/>
                <a:cs typeface="Segoe UI Symbol"/>
              </a:rPr>
              <a:t>✆</a:t>
            </a:r>
            <a:r>
              <a:rPr dirty="0" sz="2400" spc="-155">
                <a:latin typeface="Segoe UI Symbol"/>
                <a:cs typeface="Segoe UI Symbol"/>
              </a:rPr>
              <a:t> </a:t>
            </a:r>
            <a:r>
              <a:rPr dirty="0" sz="2400" b="1">
                <a:latin typeface="Calibri"/>
                <a:cs typeface="Calibri"/>
              </a:rPr>
              <a:t>Emoční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společenský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rozměr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964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 spc="-10">
                <a:latin typeface="Calibri"/>
                <a:cs typeface="Calibri"/>
              </a:rPr>
              <a:t>Ukázat,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jak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chemie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pomáhá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řešit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globální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výzvy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změna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klimatu,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znečištění,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nové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445"/>
              </a:spcBef>
            </a:pPr>
            <a:r>
              <a:rPr dirty="0" sz="2400" spc="-10">
                <a:latin typeface="Calibri"/>
                <a:cs typeface="Calibri"/>
              </a:rPr>
              <a:t>léky.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44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>
                <a:latin typeface="Calibri"/>
                <a:cs typeface="Calibri"/>
              </a:rPr>
              <a:t>Podpořit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„zelenou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chemii“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udržitelné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technologie,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které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studenty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motivují</a:t>
            </a:r>
            <a:endParaRPr sz="2400">
              <a:latin typeface="Calibri"/>
              <a:cs typeface="Calibri"/>
            </a:endParaRPr>
          </a:p>
          <a:p>
            <a:pPr marL="240029" marR="196850" indent="-227329">
              <a:lnSpc>
                <a:spcPct val="15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Zbořit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mýtus,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že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„chemie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=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něco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špatného“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→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ukázat,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že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chemie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je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všude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kolem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nás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je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věda,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která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zlepšuje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kvalitu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života.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431" y="518159"/>
            <a:ext cx="4959096" cy="75285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242565"/>
            <a:ext cx="286512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dirty="0"/>
              <a:t>Akce</a:t>
            </a:r>
            <a:r>
              <a:rPr dirty="0" spc="-75"/>
              <a:t> </a:t>
            </a:r>
            <a:r>
              <a:rPr dirty="0"/>
              <a:t>pro</a:t>
            </a:r>
            <a:r>
              <a:rPr dirty="0" spc="-85"/>
              <a:t> </a:t>
            </a:r>
            <a:r>
              <a:rPr dirty="0"/>
              <a:t>základní</a:t>
            </a:r>
            <a:r>
              <a:rPr dirty="0" spc="-60"/>
              <a:t> </a:t>
            </a:r>
            <a:r>
              <a:rPr dirty="0" spc="-10"/>
              <a:t>školy Chemikem</a:t>
            </a:r>
            <a:r>
              <a:rPr dirty="0" spc="-80"/>
              <a:t> </a:t>
            </a:r>
            <a:r>
              <a:rPr dirty="0"/>
              <a:t>na</a:t>
            </a:r>
            <a:r>
              <a:rPr dirty="0" spc="-45"/>
              <a:t> </a:t>
            </a:r>
            <a:r>
              <a:rPr dirty="0" spc="-10"/>
              <a:t>zkoušku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00" y="3602735"/>
            <a:ext cx="4605528" cy="26106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1388" y="3602735"/>
            <a:ext cx="1958339" cy="26106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43088" y="3602735"/>
            <a:ext cx="3915155" cy="261061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9431" y="518159"/>
            <a:ext cx="4959096" cy="7528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Účast</a:t>
            </a:r>
            <a:r>
              <a:rPr dirty="0" spc="-55"/>
              <a:t> </a:t>
            </a:r>
            <a:r>
              <a:rPr dirty="0"/>
              <a:t>na</a:t>
            </a:r>
            <a:r>
              <a:rPr dirty="0" spc="-45"/>
              <a:t> </a:t>
            </a:r>
            <a:r>
              <a:rPr dirty="0" spc="-10"/>
              <a:t>veletrzích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84420" y="2357627"/>
            <a:ext cx="6339839" cy="40523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9431" y="518159"/>
            <a:ext cx="4959096" cy="7528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Biochemická</a:t>
            </a:r>
            <a:r>
              <a:rPr dirty="0" spc="-100"/>
              <a:t> </a:t>
            </a:r>
            <a:r>
              <a:rPr dirty="0" spc="-10"/>
              <a:t>laboratoř</a:t>
            </a:r>
            <a:r>
              <a:rPr dirty="0" spc="-80"/>
              <a:t> </a:t>
            </a:r>
            <a:r>
              <a:rPr dirty="0"/>
              <a:t>-</a:t>
            </a:r>
            <a:r>
              <a:rPr dirty="0" spc="-60"/>
              <a:t> </a:t>
            </a:r>
            <a:r>
              <a:rPr dirty="0"/>
              <a:t>školní</a:t>
            </a:r>
            <a:r>
              <a:rPr dirty="0" spc="-60"/>
              <a:t> </a:t>
            </a:r>
            <a:r>
              <a:rPr dirty="0" spc="-10"/>
              <a:t>minipivovar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4703" y="3156204"/>
            <a:ext cx="4530852" cy="30205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1788" y="3157727"/>
            <a:ext cx="4529328" cy="301904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9431" y="518159"/>
            <a:ext cx="4959096" cy="7528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0344" y="2366772"/>
            <a:ext cx="4597908" cy="392887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9431" y="518159"/>
            <a:ext cx="4959096" cy="7528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58428" y="374904"/>
            <a:ext cx="3052572" cy="6362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Chemické</a:t>
            </a:r>
            <a:r>
              <a:rPr dirty="0" spc="-110"/>
              <a:t> </a:t>
            </a:r>
            <a:r>
              <a:rPr dirty="0"/>
              <a:t>centrum</a:t>
            </a:r>
            <a:r>
              <a:rPr dirty="0" spc="-85"/>
              <a:t> </a:t>
            </a:r>
            <a:r>
              <a:rPr dirty="0" spc="-10"/>
              <a:t>VŠCHT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4340" y="4052315"/>
            <a:ext cx="3415284" cy="217322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80891" y="1994916"/>
            <a:ext cx="1313241" cy="14025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1416" y="3320796"/>
            <a:ext cx="2290572" cy="30556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77539" y="3320796"/>
            <a:ext cx="4174236" cy="313029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9431" y="518159"/>
            <a:ext cx="4959096" cy="7528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Partnerské</a:t>
            </a:r>
            <a:r>
              <a:rPr dirty="0" spc="-55"/>
              <a:t> </a:t>
            </a:r>
            <a:r>
              <a:rPr dirty="0" spc="-10"/>
              <a:t>školy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7155" y="3064764"/>
            <a:ext cx="3009899" cy="22570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4811" y="5784241"/>
            <a:ext cx="2677825" cy="6128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60520" y="3064764"/>
            <a:ext cx="3386328" cy="22570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30267" y="5775959"/>
            <a:ext cx="3055619" cy="59435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08947" y="5431535"/>
            <a:ext cx="1185672" cy="118567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30311" y="3064764"/>
            <a:ext cx="3374136" cy="225247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9431" y="518159"/>
            <a:ext cx="4959096" cy="75285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Chemická</a:t>
            </a:r>
            <a:r>
              <a:rPr dirty="0" spc="-120"/>
              <a:t> </a:t>
            </a:r>
            <a:r>
              <a:rPr dirty="0"/>
              <a:t>sekce</a:t>
            </a:r>
            <a:r>
              <a:rPr dirty="0" spc="-85"/>
              <a:t> </a:t>
            </a:r>
            <a:r>
              <a:rPr dirty="0"/>
              <a:t>Asociace</a:t>
            </a:r>
            <a:r>
              <a:rPr dirty="0" spc="-100"/>
              <a:t> </a:t>
            </a:r>
            <a:r>
              <a:rPr dirty="0"/>
              <a:t>středních</a:t>
            </a:r>
            <a:r>
              <a:rPr dirty="0" spc="-80"/>
              <a:t> </a:t>
            </a:r>
            <a:r>
              <a:rPr dirty="0" spc="-10"/>
              <a:t>průmyslových</a:t>
            </a:r>
            <a:r>
              <a:rPr dirty="0" spc="-85"/>
              <a:t> </a:t>
            </a:r>
            <a:r>
              <a:rPr dirty="0"/>
              <a:t>škol</a:t>
            </a:r>
            <a:r>
              <a:rPr dirty="0" spc="-85"/>
              <a:t> </a:t>
            </a:r>
            <a:r>
              <a:rPr dirty="0"/>
              <a:t>České</a:t>
            </a:r>
            <a:r>
              <a:rPr dirty="0" spc="-105"/>
              <a:t> </a:t>
            </a:r>
            <a:r>
              <a:rPr dirty="0" spc="-10"/>
              <a:t>republiky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2059" y="3250692"/>
            <a:ext cx="3773424" cy="283006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411" y="3250692"/>
            <a:ext cx="3774948" cy="283006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9431" y="518159"/>
            <a:ext cx="4959096" cy="75285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Projekty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6492" y="5056632"/>
            <a:ext cx="2543555" cy="10439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7651" y="4607052"/>
            <a:ext cx="3317748" cy="14935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37413" y="2930763"/>
            <a:ext cx="3111644" cy="113047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9431" y="518159"/>
            <a:ext cx="4959096" cy="7528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52943" y="3407664"/>
            <a:ext cx="2339340" cy="67665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Spolupráce</a:t>
            </a:r>
            <a:r>
              <a:rPr dirty="0" spc="-30"/>
              <a:t> </a:t>
            </a:r>
            <a:r>
              <a:rPr dirty="0"/>
              <a:t>s</a:t>
            </a:r>
            <a:r>
              <a:rPr dirty="0" spc="-30"/>
              <a:t> </a:t>
            </a:r>
            <a:r>
              <a:rPr dirty="0" spc="-10"/>
              <a:t>firmami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5462015"/>
            <a:ext cx="4989576" cy="7147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56788" y="3430523"/>
            <a:ext cx="5210556" cy="7985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26910" y="4807839"/>
            <a:ext cx="5162550" cy="153352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9431" y="518159"/>
            <a:ext cx="4959096" cy="75285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1151" y="2994405"/>
            <a:ext cx="485330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Děkuji</a:t>
            </a:r>
            <a:r>
              <a:rPr dirty="0" sz="4800" spc="-155"/>
              <a:t> </a:t>
            </a:r>
            <a:r>
              <a:rPr dirty="0" sz="4800"/>
              <a:t>za</a:t>
            </a:r>
            <a:r>
              <a:rPr dirty="0" sz="4800" spc="-155"/>
              <a:t> </a:t>
            </a:r>
            <a:r>
              <a:rPr dirty="0" sz="4800" spc="-10"/>
              <a:t>pozornost</a:t>
            </a:r>
            <a:endParaRPr sz="48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431" y="518159"/>
            <a:ext cx="4959096" cy="7528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8428" y="361188"/>
            <a:ext cx="3052572" cy="60822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6755" y="2215895"/>
            <a:ext cx="6341364" cy="422757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9431" y="518159"/>
            <a:ext cx="4959096" cy="7528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136775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Calibri"/>
                <a:cs typeface="Calibri"/>
              </a:rPr>
              <a:t>Podmínky</a:t>
            </a:r>
            <a:r>
              <a:rPr dirty="0" sz="2800" spc="-9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skvělé</a:t>
            </a:r>
            <a:r>
              <a:rPr dirty="0" sz="2800" spc="-8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</a:t>
            </a:r>
            <a:r>
              <a:rPr dirty="0" sz="2800" spc="-8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zájem</a:t>
            </a:r>
            <a:r>
              <a:rPr dirty="0" sz="2800" spc="-8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o</a:t>
            </a:r>
            <a:r>
              <a:rPr dirty="0" sz="2800" spc="-9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studium</a:t>
            </a:r>
            <a:r>
              <a:rPr dirty="0" sz="2800" spc="-8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nízký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0404" y="3238500"/>
            <a:ext cx="7546848" cy="330250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222494" y="4181297"/>
            <a:ext cx="209359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25">
                <a:solidFill>
                  <a:srgbClr val="FFFFFF"/>
                </a:solidFill>
                <a:latin typeface="Calibri"/>
                <a:cs typeface="Calibri"/>
              </a:rPr>
              <a:t>Proč?</a:t>
            </a:r>
            <a:endParaRPr sz="72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9431" y="518159"/>
            <a:ext cx="4959096" cy="7528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398902"/>
            <a:ext cx="30759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Calibri"/>
                <a:cs typeface="Calibri"/>
              </a:rPr>
              <a:t>Složitost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</a:t>
            </a:r>
            <a:r>
              <a:rPr dirty="0" sz="2800" spc="-9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náročnost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2920110"/>
            <a:ext cx="6791325" cy="229044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>
                <a:latin typeface="Calibri"/>
                <a:cs typeface="Calibri"/>
              </a:rPr>
              <a:t>Chemie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kombinuje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matematiku,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fyziku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biologii,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což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35">
                <a:latin typeface="Calibri"/>
                <a:cs typeface="Calibri"/>
              </a:rPr>
              <a:t>na </a:t>
            </a:r>
            <a:r>
              <a:rPr dirty="0" sz="2400">
                <a:latin typeface="Calibri"/>
                <a:cs typeface="Calibri"/>
              </a:rPr>
              <a:t>studenty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působí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složitě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abstraktně.</a:t>
            </a:r>
            <a:endParaRPr sz="2400">
              <a:latin typeface="Calibri"/>
              <a:cs typeface="Calibri"/>
            </a:endParaRPr>
          </a:p>
          <a:p>
            <a:pPr marL="12700" marR="821055">
              <a:lnSpc>
                <a:spcPts val="2590"/>
              </a:lnSpc>
              <a:spcBef>
                <a:spcPts val="1005"/>
              </a:spcBef>
            </a:pPr>
            <a:r>
              <a:rPr dirty="0" sz="2400" spc="-10">
                <a:latin typeface="Calibri"/>
                <a:cs typeface="Calibri"/>
              </a:rPr>
              <a:t>Paměťové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zatížení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(vzorce,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reakce,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názvosloví)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je </a:t>
            </a:r>
            <a:r>
              <a:rPr dirty="0" sz="2400" spc="-10">
                <a:latin typeface="Calibri"/>
                <a:cs typeface="Calibri"/>
              </a:rPr>
              <a:t>vysoké.</a:t>
            </a:r>
            <a:endParaRPr sz="2400">
              <a:latin typeface="Calibri"/>
              <a:cs typeface="Calibri"/>
            </a:endParaRPr>
          </a:p>
          <a:p>
            <a:pPr marL="12700" marR="372745">
              <a:lnSpc>
                <a:spcPts val="2590"/>
              </a:lnSpc>
              <a:spcBef>
                <a:spcPts val="1000"/>
              </a:spcBef>
            </a:pPr>
            <a:r>
              <a:rPr dirty="0" sz="2400" spc="-10">
                <a:latin typeface="Calibri"/>
                <a:cs typeface="Calibri"/>
              </a:rPr>
              <a:t>Laboratorní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práce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vyžadují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přesnost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disciplínu,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což </a:t>
            </a:r>
            <a:r>
              <a:rPr dirty="0" sz="2400">
                <a:latin typeface="Calibri"/>
                <a:cs typeface="Calibri"/>
              </a:rPr>
              <a:t>nemusí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každému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vyhovovat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431" y="518159"/>
            <a:ext cx="4959096" cy="7528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0228" y="3000144"/>
            <a:ext cx="3953255" cy="21840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398902"/>
            <a:ext cx="48952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Calibri"/>
                <a:cs typeface="Calibri"/>
              </a:rPr>
              <a:t>Didaktické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</a:t>
            </a:r>
            <a:r>
              <a:rPr dirty="0" sz="2800" spc="-9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pedagogické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faktory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12700" marR="314960">
              <a:lnSpc>
                <a:spcPts val="2590"/>
              </a:lnSpc>
              <a:spcBef>
                <a:spcPts val="425"/>
              </a:spcBef>
            </a:pPr>
            <a:r>
              <a:rPr dirty="0"/>
              <a:t>Na</a:t>
            </a:r>
            <a:r>
              <a:rPr dirty="0" spc="-65"/>
              <a:t> </a:t>
            </a:r>
            <a:r>
              <a:rPr dirty="0"/>
              <a:t>školách</a:t>
            </a:r>
            <a:r>
              <a:rPr dirty="0" spc="-70"/>
              <a:t> </a:t>
            </a:r>
            <a:r>
              <a:rPr dirty="0"/>
              <a:t>bývá</a:t>
            </a:r>
            <a:r>
              <a:rPr dirty="0" spc="-65"/>
              <a:t> </a:t>
            </a:r>
            <a:r>
              <a:rPr dirty="0"/>
              <a:t>chemie</a:t>
            </a:r>
            <a:r>
              <a:rPr dirty="0" spc="-75"/>
              <a:t> </a:t>
            </a:r>
            <a:r>
              <a:rPr dirty="0" spc="-25"/>
              <a:t>prezentována</a:t>
            </a:r>
            <a:r>
              <a:rPr dirty="0" spc="-50"/>
              <a:t> </a:t>
            </a:r>
            <a:r>
              <a:rPr dirty="0"/>
              <a:t>spíše</a:t>
            </a:r>
            <a:r>
              <a:rPr dirty="0" spc="-65"/>
              <a:t> </a:t>
            </a:r>
            <a:r>
              <a:rPr dirty="0" spc="-20"/>
              <a:t>jako </a:t>
            </a:r>
            <a:r>
              <a:rPr dirty="0"/>
              <a:t>soubor</a:t>
            </a:r>
            <a:r>
              <a:rPr dirty="0" spc="-50"/>
              <a:t> </a:t>
            </a:r>
            <a:r>
              <a:rPr dirty="0"/>
              <a:t>faktů</a:t>
            </a:r>
            <a:r>
              <a:rPr dirty="0" spc="-75"/>
              <a:t> </a:t>
            </a:r>
            <a:r>
              <a:rPr dirty="0"/>
              <a:t>a</a:t>
            </a:r>
            <a:r>
              <a:rPr dirty="0" spc="-65"/>
              <a:t> </a:t>
            </a:r>
            <a:r>
              <a:rPr dirty="0" spc="-10"/>
              <a:t>vzorců</a:t>
            </a:r>
            <a:r>
              <a:rPr dirty="0" spc="-55"/>
              <a:t> </a:t>
            </a:r>
            <a:r>
              <a:rPr dirty="0"/>
              <a:t>než</a:t>
            </a:r>
            <a:r>
              <a:rPr dirty="0" spc="-60"/>
              <a:t> </a:t>
            </a:r>
            <a:r>
              <a:rPr dirty="0"/>
              <a:t>jako</a:t>
            </a:r>
            <a:r>
              <a:rPr dirty="0" spc="-65"/>
              <a:t> </a:t>
            </a:r>
            <a:r>
              <a:rPr dirty="0"/>
              <a:t>živá</a:t>
            </a:r>
            <a:r>
              <a:rPr dirty="0" spc="-60"/>
              <a:t> </a:t>
            </a:r>
            <a:r>
              <a:rPr dirty="0" spc="-10"/>
              <a:t>věda.</a:t>
            </a:r>
          </a:p>
          <a:p>
            <a:pPr marL="12700" marR="5080">
              <a:lnSpc>
                <a:spcPts val="2590"/>
              </a:lnSpc>
              <a:spcBef>
                <a:spcPts val="1005"/>
              </a:spcBef>
            </a:pPr>
            <a:r>
              <a:rPr dirty="0" spc="-10"/>
              <a:t>Nedostatek</a:t>
            </a:r>
            <a:r>
              <a:rPr dirty="0" spc="-55"/>
              <a:t> </a:t>
            </a:r>
            <a:r>
              <a:rPr dirty="0" spc="-10"/>
              <a:t>atraktivních</a:t>
            </a:r>
            <a:r>
              <a:rPr dirty="0" spc="-70"/>
              <a:t> </a:t>
            </a:r>
            <a:r>
              <a:rPr dirty="0" spc="-10"/>
              <a:t>experimentů</a:t>
            </a:r>
            <a:r>
              <a:rPr dirty="0" spc="-60"/>
              <a:t> </a:t>
            </a:r>
            <a:r>
              <a:rPr dirty="0"/>
              <a:t>a</a:t>
            </a:r>
            <a:r>
              <a:rPr dirty="0" spc="-50"/>
              <a:t> </a:t>
            </a:r>
            <a:r>
              <a:rPr dirty="0"/>
              <a:t>propojení</a:t>
            </a:r>
            <a:r>
              <a:rPr dirty="0" spc="-45"/>
              <a:t> </a:t>
            </a:r>
            <a:r>
              <a:rPr dirty="0" spc="-50"/>
              <a:t>s </a:t>
            </a:r>
            <a:r>
              <a:rPr dirty="0"/>
              <a:t>praxí</a:t>
            </a:r>
            <a:r>
              <a:rPr dirty="0" spc="-70"/>
              <a:t> </a:t>
            </a:r>
            <a:r>
              <a:rPr dirty="0"/>
              <a:t>vede</a:t>
            </a:r>
            <a:r>
              <a:rPr dirty="0" spc="-40"/>
              <a:t> </a:t>
            </a:r>
            <a:r>
              <a:rPr dirty="0"/>
              <a:t>k</a:t>
            </a:r>
            <a:r>
              <a:rPr dirty="0" spc="-70"/>
              <a:t> </a:t>
            </a:r>
            <a:r>
              <a:rPr dirty="0" spc="-10"/>
              <a:t>odcizení.</a:t>
            </a:r>
          </a:p>
          <a:p>
            <a:pPr algn="just" marL="12700" marR="821690">
              <a:lnSpc>
                <a:spcPct val="90100"/>
              </a:lnSpc>
              <a:spcBef>
                <a:spcPts val="955"/>
              </a:spcBef>
            </a:pPr>
            <a:r>
              <a:rPr dirty="0"/>
              <a:t>Mnozí</a:t>
            </a:r>
            <a:r>
              <a:rPr dirty="0" spc="-45"/>
              <a:t> </a:t>
            </a:r>
            <a:r>
              <a:rPr dirty="0"/>
              <a:t>učitelé</a:t>
            </a:r>
            <a:r>
              <a:rPr dirty="0" spc="-50"/>
              <a:t> </a:t>
            </a:r>
            <a:r>
              <a:rPr dirty="0"/>
              <a:t>mají</a:t>
            </a:r>
            <a:r>
              <a:rPr dirty="0" spc="-50"/>
              <a:t> </a:t>
            </a:r>
            <a:r>
              <a:rPr dirty="0"/>
              <a:t>omezené</a:t>
            </a:r>
            <a:r>
              <a:rPr dirty="0" spc="-50"/>
              <a:t> </a:t>
            </a:r>
            <a:r>
              <a:rPr dirty="0"/>
              <a:t>podmínky</a:t>
            </a:r>
            <a:r>
              <a:rPr dirty="0" spc="-50"/>
              <a:t> </a:t>
            </a:r>
            <a:r>
              <a:rPr dirty="0" spc="-10"/>
              <a:t>(čas, </a:t>
            </a:r>
            <a:r>
              <a:rPr dirty="0"/>
              <a:t>finance,</a:t>
            </a:r>
            <a:r>
              <a:rPr dirty="0" spc="-35"/>
              <a:t> </a:t>
            </a:r>
            <a:r>
              <a:rPr dirty="0" spc="-10"/>
              <a:t>vybavení),</a:t>
            </a:r>
            <a:r>
              <a:rPr dirty="0" spc="-35"/>
              <a:t> </a:t>
            </a:r>
            <a:r>
              <a:rPr dirty="0"/>
              <a:t>takže</a:t>
            </a:r>
            <a:r>
              <a:rPr dirty="0" spc="-60"/>
              <a:t> </a:t>
            </a:r>
            <a:r>
              <a:rPr dirty="0"/>
              <a:t>nemohou</a:t>
            </a:r>
            <a:r>
              <a:rPr dirty="0" spc="-45"/>
              <a:t> </a:t>
            </a:r>
            <a:r>
              <a:rPr dirty="0" spc="-10"/>
              <a:t>předmět zatraktivnit.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0228" y="2804160"/>
            <a:ext cx="3863339" cy="256489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9431" y="518159"/>
            <a:ext cx="4959096" cy="7528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398902"/>
            <a:ext cx="550735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Calibri"/>
                <a:cs typeface="Calibri"/>
              </a:rPr>
              <a:t>Společenské</a:t>
            </a:r>
            <a:r>
              <a:rPr dirty="0" sz="2800" spc="-4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vnímání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image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chemie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12700" marR="77470">
              <a:lnSpc>
                <a:spcPts val="2590"/>
              </a:lnSpc>
              <a:spcBef>
                <a:spcPts val="425"/>
              </a:spcBef>
            </a:pPr>
            <a:r>
              <a:rPr dirty="0"/>
              <a:t>Chemie</a:t>
            </a:r>
            <a:r>
              <a:rPr dirty="0" spc="-85"/>
              <a:t> </a:t>
            </a:r>
            <a:r>
              <a:rPr dirty="0"/>
              <a:t>je</a:t>
            </a:r>
            <a:r>
              <a:rPr dirty="0" spc="-50"/>
              <a:t> </a:t>
            </a:r>
            <a:r>
              <a:rPr dirty="0"/>
              <a:t>často</a:t>
            </a:r>
            <a:r>
              <a:rPr dirty="0" spc="-80"/>
              <a:t> </a:t>
            </a:r>
            <a:r>
              <a:rPr dirty="0"/>
              <a:t>spojována</a:t>
            </a:r>
            <a:r>
              <a:rPr dirty="0" spc="-50"/>
              <a:t> </a:t>
            </a:r>
            <a:r>
              <a:rPr dirty="0"/>
              <a:t>s</a:t>
            </a:r>
            <a:r>
              <a:rPr dirty="0" spc="-65"/>
              <a:t> </a:t>
            </a:r>
            <a:r>
              <a:rPr dirty="0" spc="-10"/>
              <a:t>„nebezpečím“, </a:t>
            </a:r>
            <a:r>
              <a:rPr dirty="0"/>
              <a:t>toxickými</a:t>
            </a:r>
            <a:r>
              <a:rPr dirty="0" spc="-100"/>
              <a:t> </a:t>
            </a:r>
            <a:r>
              <a:rPr dirty="0"/>
              <a:t>látkami</a:t>
            </a:r>
            <a:r>
              <a:rPr dirty="0" spc="-95"/>
              <a:t> </a:t>
            </a:r>
            <a:r>
              <a:rPr dirty="0"/>
              <a:t>či</a:t>
            </a:r>
            <a:r>
              <a:rPr dirty="0" spc="-75"/>
              <a:t> </a:t>
            </a:r>
            <a:r>
              <a:rPr dirty="0"/>
              <a:t>průmyslovým</a:t>
            </a:r>
            <a:r>
              <a:rPr dirty="0" spc="-55"/>
              <a:t> </a:t>
            </a:r>
            <a:r>
              <a:rPr dirty="0" spc="-10"/>
              <a:t>znečištěním.</a:t>
            </a:r>
          </a:p>
          <a:p>
            <a:pPr marL="12700" marR="5080">
              <a:lnSpc>
                <a:spcPts val="2590"/>
              </a:lnSpc>
              <a:spcBef>
                <a:spcPts val="1005"/>
              </a:spcBef>
            </a:pPr>
            <a:r>
              <a:rPr dirty="0"/>
              <a:t>Na</a:t>
            </a:r>
            <a:r>
              <a:rPr dirty="0" spc="-45"/>
              <a:t> </a:t>
            </a:r>
            <a:r>
              <a:rPr dirty="0" spc="-10"/>
              <a:t>rozdíl</a:t>
            </a:r>
            <a:r>
              <a:rPr dirty="0" spc="-55"/>
              <a:t> </a:t>
            </a:r>
            <a:r>
              <a:rPr dirty="0"/>
              <a:t>od</a:t>
            </a:r>
            <a:r>
              <a:rPr dirty="0" spc="-50"/>
              <a:t> </a:t>
            </a:r>
            <a:r>
              <a:rPr dirty="0"/>
              <a:t>biologie</a:t>
            </a:r>
            <a:r>
              <a:rPr dirty="0" spc="-40"/>
              <a:t> </a:t>
            </a:r>
            <a:r>
              <a:rPr dirty="0"/>
              <a:t>(spojené</a:t>
            </a:r>
            <a:r>
              <a:rPr dirty="0" spc="-35"/>
              <a:t> </a:t>
            </a:r>
            <a:r>
              <a:rPr dirty="0"/>
              <a:t>se</a:t>
            </a:r>
            <a:r>
              <a:rPr dirty="0" spc="-40"/>
              <a:t> </a:t>
            </a:r>
            <a:r>
              <a:rPr dirty="0" spc="-20"/>
              <a:t>zdravím)</a:t>
            </a:r>
            <a:r>
              <a:rPr dirty="0" spc="-65"/>
              <a:t> </a:t>
            </a:r>
            <a:r>
              <a:rPr dirty="0"/>
              <a:t>či</a:t>
            </a:r>
            <a:r>
              <a:rPr dirty="0" spc="-50"/>
              <a:t> </a:t>
            </a:r>
            <a:r>
              <a:rPr dirty="0" spc="-25"/>
              <a:t>IT </a:t>
            </a:r>
            <a:r>
              <a:rPr dirty="0"/>
              <a:t>(spojeného</a:t>
            </a:r>
            <a:r>
              <a:rPr dirty="0" spc="-40"/>
              <a:t> </a:t>
            </a:r>
            <a:r>
              <a:rPr dirty="0"/>
              <a:t>s</a:t>
            </a:r>
            <a:r>
              <a:rPr dirty="0" spc="-35"/>
              <a:t> </a:t>
            </a:r>
            <a:r>
              <a:rPr dirty="0"/>
              <a:t>moderními</a:t>
            </a:r>
            <a:r>
              <a:rPr dirty="0" spc="-45"/>
              <a:t> </a:t>
            </a:r>
            <a:r>
              <a:rPr dirty="0"/>
              <a:t>technologiemi)</a:t>
            </a:r>
            <a:r>
              <a:rPr dirty="0" spc="-60"/>
              <a:t> </a:t>
            </a:r>
            <a:r>
              <a:rPr dirty="0" spc="-10"/>
              <a:t>působí </a:t>
            </a:r>
            <a:r>
              <a:rPr dirty="0"/>
              <a:t>chemie</a:t>
            </a:r>
            <a:r>
              <a:rPr dirty="0" spc="-60"/>
              <a:t> </a:t>
            </a:r>
            <a:r>
              <a:rPr dirty="0"/>
              <a:t>méně</a:t>
            </a:r>
            <a:r>
              <a:rPr dirty="0" spc="-60"/>
              <a:t> </a:t>
            </a:r>
            <a:r>
              <a:rPr dirty="0"/>
              <a:t>„cool“</a:t>
            </a:r>
            <a:r>
              <a:rPr dirty="0" spc="-70"/>
              <a:t> </a:t>
            </a:r>
            <a:r>
              <a:rPr dirty="0"/>
              <a:t>nebo</a:t>
            </a:r>
            <a:r>
              <a:rPr dirty="0" spc="-45"/>
              <a:t> </a:t>
            </a:r>
            <a:r>
              <a:rPr dirty="0" spc="-10"/>
              <a:t>perspektivně.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431" y="518159"/>
            <a:ext cx="4959096" cy="7528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6700" y="2840735"/>
            <a:ext cx="3931920" cy="24612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398902"/>
            <a:ext cx="29952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Calibri"/>
                <a:cs typeface="Calibri"/>
              </a:rPr>
              <a:t>Kariérní</a:t>
            </a:r>
            <a:r>
              <a:rPr dirty="0" sz="2800" spc="-1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perspektivy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dirty="0"/>
              <a:t>Studenti</a:t>
            </a:r>
            <a:r>
              <a:rPr dirty="0" spc="-55"/>
              <a:t> </a:t>
            </a:r>
            <a:r>
              <a:rPr dirty="0"/>
              <a:t>mají</a:t>
            </a:r>
            <a:r>
              <a:rPr dirty="0" spc="-45"/>
              <a:t> </a:t>
            </a:r>
            <a:r>
              <a:rPr dirty="0"/>
              <a:t>pocit,</a:t>
            </a:r>
            <a:r>
              <a:rPr dirty="0" spc="-50"/>
              <a:t> </a:t>
            </a:r>
            <a:r>
              <a:rPr dirty="0"/>
              <a:t>že</a:t>
            </a:r>
            <a:r>
              <a:rPr dirty="0" spc="-35"/>
              <a:t> </a:t>
            </a:r>
            <a:r>
              <a:rPr dirty="0"/>
              <a:t>uplatnění</a:t>
            </a:r>
            <a:r>
              <a:rPr dirty="0" spc="-40"/>
              <a:t> </a:t>
            </a:r>
            <a:r>
              <a:rPr dirty="0"/>
              <a:t>v</a:t>
            </a:r>
            <a:r>
              <a:rPr dirty="0" spc="-40"/>
              <a:t> </a:t>
            </a:r>
            <a:r>
              <a:rPr dirty="0"/>
              <a:t>chemii</a:t>
            </a:r>
            <a:r>
              <a:rPr dirty="0" spc="-60"/>
              <a:t> </a:t>
            </a:r>
            <a:r>
              <a:rPr dirty="0" spc="-25"/>
              <a:t>je</a:t>
            </a:r>
          </a:p>
          <a:p>
            <a:pPr marL="12700" marR="5080">
              <a:lnSpc>
                <a:spcPts val="2590"/>
              </a:lnSpc>
              <a:spcBef>
                <a:spcPts val="185"/>
              </a:spcBef>
            </a:pPr>
            <a:r>
              <a:rPr dirty="0"/>
              <a:t>omezené,</a:t>
            </a:r>
            <a:r>
              <a:rPr dirty="0" spc="-65"/>
              <a:t> </a:t>
            </a:r>
            <a:r>
              <a:rPr dirty="0"/>
              <a:t>špatně</a:t>
            </a:r>
            <a:r>
              <a:rPr dirty="0" spc="-50"/>
              <a:t> </a:t>
            </a:r>
            <a:r>
              <a:rPr dirty="0"/>
              <a:t>placené</a:t>
            </a:r>
            <a:r>
              <a:rPr dirty="0" spc="-55"/>
              <a:t> </a:t>
            </a:r>
            <a:r>
              <a:rPr dirty="0"/>
              <a:t>nebo</a:t>
            </a:r>
            <a:r>
              <a:rPr dirty="0" spc="-55"/>
              <a:t> </a:t>
            </a:r>
            <a:r>
              <a:rPr dirty="0"/>
              <a:t>jen</a:t>
            </a:r>
            <a:r>
              <a:rPr dirty="0" spc="-60"/>
              <a:t> </a:t>
            </a:r>
            <a:r>
              <a:rPr dirty="0"/>
              <a:t>v</a:t>
            </a:r>
            <a:r>
              <a:rPr dirty="0" spc="-55"/>
              <a:t> </a:t>
            </a:r>
            <a:r>
              <a:rPr dirty="0"/>
              <a:t>průmyslu</a:t>
            </a:r>
            <a:r>
              <a:rPr dirty="0" spc="-60"/>
              <a:t> </a:t>
            </a:r>
            <a:r>
              <a:rPr dirty="0" spc="-50"/>
              <a:t>a </a:t>
            </a:r>
            <a:r>
              <a:rPr dirty="0" spc="-10"/>
              <a:t>laboratořích.</a:t>
            </a:r>
          </a:p>
          <a:p>
            <a:pPr marL="12700" marR="1012190">
              <a:lnSpc>
                <a:spcPts val="2590"/>
              </a:lnSpc>
              <a:spcBef>
                <a:spcPts val="1000"/>
              </a:spcBef>
            </a:pPr>
            <a:r>
              <a:rPr dirty="0"/>
              <a:t>Mnozí</a:t>
            </a:r>
            <a:r>
              <a:rPr dirty="0" spc="-45"/>
              <a:t> </a:t>
            </a:r>
            <a:r>
              <a:rPr dirty="0"/>
              <a:t>nevidí</a:t>
            </a:r>
            <a:r>
              <a:rPr dirty="0" spc="-40"/>
              <a:t> </a:t>
            </a:r>
            <a:r>
              <a:rPr dirty="0"/>
              <a:t>přímou</a:t>
            </a:r>
            <a:r>
              <a:rPr dirty="0" spc="-60"/>
              <a:t> </a:t>
            </a:r>
            <a:r>
              <a:rPr dirty="0"/>
              <a:t>cestu</a:t>
            </a:r>
            <a:r>
              <a:rPr dirty="0" spc="-60"/>
              <a:t> </a:t>
            </a:r>
            <a:r>
              <a:rPr dirty="0"/>
              <a:t>k</a:t>
            </a:r>
            <a:r>
              <a:rPr dirty="0" spc="-45"/>
              <a:t> </a:t>
            </a:r>
            <a:r>
              <a:rPr dirty="0"/>
              <a:t>atraktivní</a:t>
            </a:r>
            <a:r>
              <a:rPr dirty="0" spc="-60"/>
              <a:t> </a:t>
            </a:r>
            <a:r>
              <a:rPr dirty="0" spc="-50"/>
              <a:t>a </a:t>
            </a:r>
            <a:r>
              <a:rPr dirty="0"/>
              <a:t>finančně</a:t>
            </a:r>
            <a:r>
              <a:rPr dirty="0" spc="-60"/>
              <a:t> </a:t>
            </a:r>
            <a:r>
              <a:rPr dirty="0" spc="-10"/>
              <a:t>zajímavé</a:t>
            </a:r>
            <a:r>
              <a:rPr dirty="0" spc="-70"/>
              <a:t> </a:t>
            </a:r>
            <a:r>
              <a:rPr dirty="0" spc="-10"/>
              <a:t>kariéře.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431" y="518159"/>
            <a:ext cx="4959096" cy="7528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6700" y="2968751"/>
            <a:ext cx="3915155" cy="22052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398902"/>
            <a:ext cx="42767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Calibri"/>
                <a:cs typeface="Calibri"/>
              </a:rPr>
              <a:t>Motivace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osobní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zkušenost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12700" marR="100965">
              <a:lnSpc>
                <a:spcPts val="2590"/>
              </a:lnSpc>
              <a:spcBef>
                <a:spcPts val="425"/>
              </a:spcBef>
            </a:pPr>
            <a:r>
              <a:rPr dirty="0"/>
              <a:t>Slabá</a:t>
            </a:r>
            <a:r>
              <a:rPr dirty="0" spc="-60"/>
              <a:t> </a:t>
            </a:r>
            <a:r>
              <a:rPr dirty="0"/>
              <a:t>zkušenost</a:t>
            </a:r>
            <a:r>
              <a:rPr dirty="0" spc="-45"/>
              <a:t> </a:t>
            </a:r>
            <a:r>
              <a:rPr dirty="0"/>
              <a:t>se</a:t>
            </a:r>
            <a:r>
              <a:rPr dirty="0" spc="-55"/>
              <a:t> </a:t>
            </a:r>
            <a:r>
              <a:rPr dirty="0"/>
              <a:t>zajímavými</a:t>
            </a:r>
            <a:r>
              <a:rPr dirty="0" spc="-75"/>
              <a:t> </a:t>
            </a:r>
            <a:r>
              <a:rPr dirty="0" spc="-10"/>
              <a:t>experimenty</a:t>
            </a:r>
            <a:r>
              <a:rPr dirty="0" spc="-65"/>
              <a:t> </a:t>
            </a:r>
            <a:r>
              <a:rPr dirty="0" spc="-50"/>
              <a:t>v </a:t>
            </a:r>
            <a:r>
              <a:rPr dirty="0"/>
              <a:t>dětství</a:t>
            </a:r>
            <a:r>
              <a:rPr dirty="0" spc="-60"/>
              <a:t> </a:t>
            </a:r>
            <a:r>
              <a:rPr dirty="0"/>
              <a:t>a</a:t>
            </a:r>
            <a:r>
              <a:rPr dirty="0" spc="-65"/>
              <a:t> </a:t>
            </a:r>
            <a:r>
              <a:rPr dirty="0"/>
              <a:t>na</a:t>
            </a:r>
            <a:r>
              <a:rPr dirty="0" spc="-60"/>
              <a:t> </a:t>
            </a:r>
            <a:r>
              <a:rPr dirty="0"/>
              <a:t>základní</a:t>
            </a:r>
            <a:r>
              <a:rPr dirty="0" spc="-65"/>
              <a:t> </a:t>
            </a:r>
            <a:r>
              <a:rPr dirty="0" spc="-10"/>
              <a:t>škole.</a:t>
            </a:r>
          </a:p>
          <a:p>
            <a:pPr marL="12700" marR="5080">
              <a:lnSpc>
                <a:spcPts val="2590"/>
              </a:lnSpc>
              <a:spcBef>
                <a:spcPts val="1005"/>
              </a:spcBef>
            </a:pPr>
            <a:r>
              <a:rPr dirty="0" spc="-10"/>
              <a:t>Nedostatek</a:t>
            </a:r>
            <a:r>
              <a:rPr dirty="0" spc="-90"/>
              <a:t> </a:t>
            </a:r>
            <a:r>
              <a:rPr dirty="0"/>
              <a:t>popularizace</a:t>
            </a:r>
            <a:r>
              <a:rPr dirty="0" spc="-85"/>
              <a:t> </a:t>
            </a:r>
            <a:r>
              <a:rPr dirty="0"/>
              <a:t>vědy</a:t>
            </a:r>
            <a:r>
              <a:rPr dirty="0" spc="-75"/>
              <a:t> </a:t>
            </a:r>
            <a:r>
              <a:rPr dirty="0"/>
              <a:t>(na</a:t>
            </a:r>
            <a:r>
              <a:rPr dirty="0" spc="-85"/>
              <a:t> </a:t>
            </a:r>
            <a:r>
              <a:rPr dirty="0" spc="-10"/>
              <a:t>rozdíl</a:t>
            </a:r>
            <a:r>
              <a:rPr dirty="0" spc="-80"/>
              <a:t> </a:t>
            </a:r>
            <a:r>
              <a:rPr dirty="0" spc="-25"/>
              <a:t>od </a:t>
            </a:r>
            <a:r>
              <a:rPr dirty="0"/>
              <a:t>astronomie,</a:t>
            </a:r>
            <a:r>
              <a:rPr dirty="0" spc="-70"/>
              <a:t> </a:t>
            </a:r>
            <a:r>
              <a:rPr dirty="0"/>
              <a:t>biologie</a:t>
            </a:r>
            <a:r>
              <a:rPr dirty="0" spc="-60"/>
              <a:t> </a:t>
            </a:r>
            <a:r>
              <a:rPr dirty="0"/>
              <a:t>nebo</a:t>
            </a:r>
            <a:r>
              <a:rPr dirty="0" spc="-45"/>
              <a:t> </a:t>
            </a:r>
            <a:r>
              <a:rPr dirty="0" spc="-70"/>
              <a:t>IT,</a:t>
            </a:r>
            <a:r>
              <a:rPr dirty="0" spc="-55"/>
              <a:t> </a:t>
            </a:r>
            <a:r>
              <a:rPr dirty="0"/>
              <a:t>kde</a:t>
            </a:r>
            <a:r>
              <a:rPr dirty="0" spc="-60"/>
              <a:t> </a:t>
            </a:r>
            <a:r>
              <a:rPr dirty="0"/>
              <a:t>existuje</a:t>
            </a:r>
            <a:r>
              <a:rPr dirty="0" spc="-60"/>
              <a:t> </a:t>
            </a:r>
            <a:r>
              <a:rPr dirty="0" spc="-20"/>
              <a:t>více </a:t>
            </a:r>
            <a:r>
              <a:rPr dirty="0"/>
              <a:t>populárních</a:t>
            </a:r>
            <a:r>
              <a:rPr dirty="0" spc="-50"/>
              <a:t> </a:t>
            </a:r>
            <a:r>
              <a:rPr dirty="0"/>
              <a:t>médií</a:t>
            </a:r>
            <a:r>
              <a:rPr dirty="0" spc="-60"/>
              <a:t> 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10"/>
              <a:t>osobností).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6307" y="2823972"/>
            <a:ext cx="4716780" cy="24765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9431" y="518159"/>
            <a:ext cx="4959096" cy="7528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Rottenborn Jan</dc:creator>
  <dc:title>Chemické vzdělávání v Ústeckém kraji</dc:title>
  <dcterms:created xsi:type="dcterms:W3CDTF">2025-09-25T12:06:21Z</dcterms:created>
  <dcterms:modified xsi:type="dcterms:W3CDTF">2025-09-25T12:06:21Z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2025-09-25T00:00:00Z</vt:filetime>
  </property>
  <property fmtid="{D5CDD505-2E9C-101B-9397-08002B2CF9AE}" pid="5" name="Producer">
    <vt:lpwstr>Microsoft® PowerPoint® 2016</vt:lpwstr>
  </property>
</Properties>
</file>