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94432" y="6294120"/>
            <a:ext cx="9497695" cy="563880"/>
          </a:xfrm>
          <a:custGeom>
            <a:avLst/>
            <a:gdLst/>
            <a:ahLst/>
            <a:cxnLst/>
            <a:rect l="l" t="t" r="r" b="b"/>
            <a:pathLst>
              <a:path w="9497695" h="563879">
                <a:moveTo>
                  <a:pt x="9497568" y="0"/>
                </a:moveTo>
                <a:lnTo>
                  <a:pt x="363347" y="0"/>
                </a:lnTo>
                <a:lnTo>
                  <a:pt x="0" y="563507"/>
                </a:lnTo>
                <a:lnTo>
                  <a:pt x="319917" y="563879"/>
                </a:lnTo>
                <a:lnTo>
                  <a:pt x="9492335" y="563879"/>
                </a:lnTo>
                <a:lnTo>
                  <a:pt x="9497568" y="0"/>
                </a:lnTo>
                <a:close/>
              </a:path>
            </a:pathLst>
          </a:custGeom>
          <a:solidFill>
            <a:srgbClr val="0046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8595360" cy="829310"/>
          </a:xfrm>
          <a:custGeom>
            <a:avLst/>
            <a:gdLst/>
            <a:ahLst/>
            <a:cxnLst/>
            <a:rect l="l" t="t" r="r" b="b"/>
            <a:pathLst>
              <a:path w="8595360" h="829310">
                <a:moveTo>
                  <a:pt x="8595360" y="0"/>
                </a:moveTo>
                <a:lnTo>
                  <a:pt x="583" y="0"/>
                </a:lnTo>
                <a:lnTo>
                  <a:pt x="474" y="51282"/>
                </a:lnTo>
                <a:lnTo>
                  <a:pt x="0" y="120573"/>
                </a:lnTo>
                <a:lnTo>
                  <a:pt x="0" y="828675"/>
                </a:lnTo>
                <a:lnTo>
                  <a:pt x="8034782" y="829055"/>
                </a:lnTo>
                <a:lnTo>
                  <a:pt x="8595360" y="0"/>
                </a:lnTo>
                <a:close/>
              </a:path>
            </a:pathLst>
          </a:custGeom>
          <a:solidFill>
            <a:srgbClr val="00467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7302" y="6371285"/>
            <a:ext cx="2071077" cy="371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112" y="115570"/>
            <a:ext cx="776414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618" y="2012696"/>
            <a:ext cx="8763635" cy="219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467725" y="6511087"/>
            <a:ext cx="2956559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51284" y="6513448"/>
            <a:ext cx="17970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8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jpg"/><Relationship Id="rId11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35" Type="http://schemas.openxmlformats.org/officeDocument/2006/relationships/image" Target="../media/image47.png"/><Relationship Id="rId36" Type="http://schemas.openxmlformats.org/officeDocument/2006/relationships/image" Target="../media/image48.png"/><Relationship Id="rId37" Type="http://schemas.openxmlformats.org/officeDocument/2006/relationships/image" Target="../media/image49.png"/><Relationship Id="rId38" Type="http://schemas.openxmlformats.org/officeDocument/2006/relationships/image" Target="../media/image50.png"/><Relationship Id="rId39" Type="http://schemas.openxmlformats.org/officeDocument/2006/relationships/image" Target="../media/image51.png"/><Relationship Id="rId40" Type="http://schemas.openxmlformats.org/officeDocument/2006/relationships/image" Target="../media/image52.png"/><Relationship Id="rId41" Type="http://schemas.openxmlformats.org/officeDocument/2006/relationships/image" Target="../media/image53.png"/><Relationship Id="rId42" Type="http://schemas.openxmlformats.org/officeDocument/2006/relationships/image" Target="../media/image54.png"/><Relationship Id="rId43" Type="http://schemas.openxmlformats.org/officeDocument/2006/relationships/image" Target="../media/image55.png"/><Relationship Id="rId44" Type="http://schemas.openxmlformats.org/officeDocument/2006/relationships/image" Target="../media/image56.png"/><Relationship Id="rId45" Type="http://schemas.openxmlformats.org/officeDocument/2006/relationships/image" Target="../media/image57.png"/><Relationship Id="rId46" Type="http://schemas.openxmlformats.org/officeDocument/2006/relationships/image" Target="../media/image58.png"/><Relationship Id="rId47" Type="http://schemas.openxmlformats.org/officeDocument/2006/relationships/image" Target="../media/image59.png"/><Relationship Id="rId48" Type="http://schemas.openxmlformats.org/officeDocument/2006/relationships/image" Target="../media/image60.png"/><Relationship Id="rId49" Type="http://schemas.openxmlformats.org/officeDocument/2006/relationships/image" Target="../media/image61.png"/><Relationship Id="rId50" Type="http://schemas.openxmlformats.org/officeDocument/2006/relationships/image" Target="../media/image62.png"/><Relationship Id="rId51" Type="http://schemas.openxmlformats.org/officeDocument/2006/relationships/image" Target="../media/image63.png"/><Relationship Id="rId52" Type="http://schemas.openxmlformats.org/officeDocument/2006/relationships/image" Target="../media/image64.png"/><Relationship Id="rId53" Type="http://schemas.openxmlformats.org/officeDocument/2006/relationships/image" Target="../media/image65.png"/><Relationship Id="rId54" Type="http://schemas.openxmlformats.org/officeDocument/2006/relationships/image" Target="../media/image66.png"/><Relationship Id="rId55" Type="http://schemas.openxmlformats.org/officeDocument/2006/relationships/image" Target="../media/image67.png"/><Relationship Id="rId56" Type="http://schemas.openxmlformats.org/officeDocument/2006/relationships/image" Target="../media/image68.png"/><Relationship Id="rId57" Type="http://schemas.openxmlformats.org/officeDocument/2006/relationships/image" Target="../media/image69.png"/><Relationship Id="rId58" Type="http://schemas.openxmlformats.org/officeDocument/2006/relationships/image" Target="../media/image70.png"/><Relationship Id="rId59" Type="http://schemas.openxmlformats.org/officeDocument/2006/relationships/image" Target="../media/image7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jpg"/><Relationship Id="rId4" Type="http://schemas.openxmlformats.org/officeDocument/2006/relationships/image" Target="../media/image74.png"/><Relationship Id="rId5" Type="http://schemas.openxmlformats.org/officeDocument/2006/relationships/image" Target="../media/image7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4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jpg"/><Relationship Id="rId8" Type="http://schemas.openxmlformats.org/officeDocument/2006/relationships/image" Target="../media/image85.jpg"/><Relationship Id="rId9" Type="http://schemas.openxmlformats.org/officeDocument/2006/relationships/image" Target="../media/image8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Relationship Id="rId4" Type="http://schemas.openxmlformats.org/officeDocument/2006/relationships/image" Target="../media/image92.jpg"/><Relationship Id="rId5" Type="http://schemas.openxmlformats.org/officeDocument/2006/relationships/image" Target="../media/image9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jpg"/><Relationship Id="rId5" Type="http://schemas.openxmlformats.org/officeDocument/2006/relationships/image" Target="../media/image9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694432" y="6294120"/>
            <a:ext cx="9497695" cy="563880"/>
          </a:xfrm>
          <a:custGeom>
            <a:avLst/>
            <a:gdLst/>
            <a:ahLst/>
            <a:cxnLst/>
            <a:rect l="l" t="t" r="r" b="b"/>
            <a:pathLst>
              <a:path w="9497695" h="563879">
                <a:moveTo>
                  <a:pt x="9497568" y="0"/>
                </a:moveTo>
                <a:lnTo>
                  <a:pt x="363347" y="0"/>
                </a:lnTo>
                <a:lnTo>
                  <a:pt x="0" y="563507"/>
                </a:lnTo>
                <a:lnTo>
                  <a:pt x="319917" y="563879"/>
                </a:lnTo>
                <a:lnTo>
                  <a:pt x="9492335" y="563879"/>
                </a:lnTo>
                <a:lnTo>
                  <a:pt x="9497568" y="0"/>
                </a:lnTo>
                <a:close/>
              </a:path>
            </a:pathLst>
          </a:custGeom>
          <a:solidFill>
            <a:srgbClr val="0046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480425" y="6523787"/>
            <a:ext cx="3199765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50"/>
              </a:lnSpc>
              <a:tabLst>
                <a:tab pos="1271270" algn="l"/>
                <a:tab pos="2188210" algn="l"/>
                <a:tab pos="2845435" algn="l"/>
                <a:tab pos="3108325" algn="l"/>
              </a:tabLs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4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	F</a:t>
            </a:r>
            <a:r>
              <a:rPr dirty="0" sz="14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14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2</a:t>
            </a:r>
            <a:r>
              <a:rPr dirty="0" sz="14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0"/>
            <a:ext cx="8595360" cy="829310"/>
          </a:xfrm>
          <a:custGeom>
            <a:avLst/>
            <a:gdLst/>
            <a:ahLst/>
            <a:cxnLst/>
            <a:rect l="l" t="t" r="r" b="b"/>
            <a:pathLst>
              <a:path w="8595360" h="829310">
                <a:moveTo>
                  <a:pt x="8595360" y="0"/>
                </a:moveTo>
                <a:lnTo>
                  <a:pt x="583" y="0"/>
                </a:lnTo>
                <a:lnTo>
                  <a:pt x="474" y="51282"/>
                </a:lnTo>
                <a:lnTo>
                  <a:pt x="0" y="120573"/>
                </a:lnTo>
                <a:lnTo>
                  <a:pt x="0" y="828675"/>
                </a:lnTo>
                <a:lnTo>
                  <a:pt x="8034782" y="829055"/>
                </a:lnTo>
                <a:lnTo>
                  <a:pt x="8595360" y="0"/>
                </a:lnTo>
                <a:close/>
              </a:path>
            </a:pathLst>
          </a:custGeom>
          <a:solidFill>
            <a:srgbClr val="0046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0" y="-3"/>
            <a:ext cx="12192000" cy="6858000"/>
            <a:chOff x="0" y="-3"/>
            <a:chExt cx="12192000" cy="68580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302" y="6371285"/>
              <a:ext cx="2071077" cy="37125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3"/>
              <a:ext cx="12179807" cy="68580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0"/>
              <a:ext cx="6981825" cy="6837045"/>
            </a:xfrm>
            <a:custGeom>
              <a:avLst/>
              <a:gdLst/>
              <a:ahLst/>
              <a:cxnLst/>
              <a:rect l="l" t="t" r="r" b="b"/>
              <a:pathLst>
                <a:path w="6981825" h="6837045">
                  <a:moveTo>
                    <a:pt x="6981705" y="0"/>
                  </a:moveTo>
                  <a:lnTo>
                    <a:pt x="0" y="0"/>
                  </a:lnTo>
                  <a:lnTo>
                    <a:pt x="0" y="6824702"/>
                  </a:lnTo>
                  <a:lnTo>
                    <a:pt x="459016" y="6836662"/>
                  </a:lnTo>
                  <a:lnTo>
                    <a:pt x="3995166" y="1451355"/>
                  </a:lnTo>
                  <a:lnTo>
                    <a:pt x="6003461" y="1451355"/>
                  </a:lnTo>
                  <a:lnTo>
                    <a:pt x="6981705" y="0"/>
                  </a:lnTo>
                  <a:close/>
                </a:path>
                <a:path w="6981825" h="6837045">
                  <a:moveTo>
                    <a:pt x="6003461" y="1451355"/>
                  </a:moveTo>
                  <a:lnTo>
                    <a:pt x="3995166" y="1451355"/>
                  </a:lnTo>
                  <a:lnTo>
                    <a:pt x="5999353" y="1457452"/>
                  </a:lnTo>
                  <a:lnTo>
                    <a:pt x="6003461" y="1451355"/>
                  </a:lnTo>
                  <a:close/>
                </a:path>
              </a:pathLst>
            </a:custGeom>
            <a:solidFill>
              <a:srgbClr val="F8F8F8">
                <a:alpha val="4588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0"/>
              <a:ext cx="4986655" cy="943610"/>
            </a:xfrm>
            <a:custGeom>
              <a:avLst/>
              <a:gdLst/>
              <a:ahLst/>
              <a:cxnLst/>
              <a:rect l="l" t="t" r="r" b="b"/>
              <a:pathLst>
                <a:path w="4986655" h="943610">
                  <a:moveTo>
                    <a:pt x="4986514" y="0"/>
                  </a:moveTo>
                  <a:lnTo>
                    <a:pt x="0" y="0"/>
                  </a:lnTo>
                  <a:lnTo>
                    <a:pt x="0" y="943335"/>
                  </a:lnTo>
                  <a:lnTo>
                    <a:pt x="4349750" y="939926"/>
                  </a:lnTo>
                  <a:lnTo>
                    <a:pt x="49865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78359" y="5138928"/>
              <a:ext cx="5547995" cy="1719580"/>
            </a:xfrm>
            <a:custGeom>
              <a:avLst/>
              <a:gdLst/>
              <a:ahLst/>
              <a:cxnLst/>
              <a:rect l="l" t="t" r="r" b="b"/>
              <a:pathLst>
                <a:path w="5547995" h="1719579">
                  <a:moveTo>
                    <a:pt x="5546030" y="0"/>
                  </a:moveTo>
                  <a:lnTo>
                    <a:pt x="1154751" y="8509"/>
                  </a:lnTo>
                  <a:lnTo>
                    <a:pt x="0" y="1719072"/>
                  </a:lnTo>
                  <a:lnTo>
                    <a:pt x="5547029" y="1719072"/>
                  </a:lnTo>
                  <a:lnTo>
                    <a:pt x="5547847" y="1381926"/>
                  </a:lnTo>
                  <a:lnTo>
                    <a:pt x="5545101" y="356957"/>
                  </a:lnTo>
                  <a:lnTo>
                    <a:pt x="5545745" y="50850"/>
                  </a:lnTo>
                  <a:lnTo>
                    <a:pt x="554603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" y="120395"/>
              <a:ext cx="3654552" cy="65227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595104" y="5138928"/>
              <a:ext cx="2597150" cy="1719580"/>
            </a:xfrm>
            <a:custGeom>
              <a:avLst/>
              <a:gdLst/>
              <a:ahLst/>
              <a:cxnLst/>
              <a:rect l="l" t="t" r="r" b="b"/>
              <a:pathLst>
                <a:path w="2597150" h="1719579">
                  <a:moveTo>
                    <a:pt x="2596896" y="0"/>
                  </a:moveTo>
                  <a:lnTo>
                    <a:pt x="0" y="0"/>
                  </a:lnTo>
                  <a:lnTo>
                    <a:pt x="0" y="1719071"/>
                  </a:lnTo>
                  <a:lnTo>
                    <a:pt x="2596896" y="1719072"/>
                  </a:lnTo>
                  <a:lnTo>
                    <a:pt x="2596896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66130" y="5488940"/>
            <a:ext cx="6629400" cy="1206500"/>
          </a:xfrm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1668780" marR="5080" indent="-1656714">
              <a:lnSpc>
                <a:spcPts val="4500"/>
              </a:lnSpc>
              <a:spcBef>
                <a:spcPts val="495"/>
              </a:spcBef>
              <a:tabLst>
                <a:tab pos="2077085" algn="l"/>
                <a:tab pos="2372995" algn="l"/>
                <a:tab pos="2496820" algn="l"/>
                <a:tab pos="5299075" algn="l"/>
              </a:tabLst>
            </a:pPr>
            <a:r>
              <a:rPr dirty="0" sz="4000" spc="210" b="0">
                <a:latin typeface="Calibri"/>
                <a:cs typeface="Calibri"/>
              </a:rPr>
              <a:t>Pokroky</a:t>
            </a:r>
            <a:r>
              <a:rPr dirty="0" sz="4000" b="0">
                <a:latin typeface="Calibri"/>
                <a:cs typeface="Calibri"/>
              </a:rPr>
              <a:t>	</a:t>
            </a:r>
            <a:r>
              <a:rPr dirty="0" sz="4000" spc="-50" b="0">
                <a:latin typeface="Calibri"/>
                <a:cs typeface="Calibri"/>
              </a:rPr>
              <a:t>v</a:t>
            </a:r>
            <a:r>
              <a:rPr dirty="0" sz="4000" b="0">
                <a:latin typeface="Calibri"/>
                <a:cs typeface="Calibri"/>
              </a:rPr>
              <a:t>		</a:t>
            </a:r>
            <a:r>
              <a:rPr dirty="0" sz="4000" spc="229" b="0">
                <a:latin typeface="Calibri"/>
                <a:cs typeface="Calibri"/>
              </a:rPr>
              <a:t>ekologizaci</a:t>
            </a:r>
            <a:r>
              <a:rPr dirty="0" sz="4000" b="0">
                <a:latin typeface="Calibri"/>
                <a:cs typeface="Calibri"/>
              </a:rPr>
              <a:t>	</a:t>
            </a:r>
            <a:r>
              <a:rPr dirty="0" sz="4000" spc="200" b="0">
                <a:latin typeface="Calibri"/>
                <a:cs typeface="Calibri"/>
              </a:rPr>
              <a:t>výrob </a:t>
            </a:r>
            <a:r>
              <a:rPr dirty="0" sz="4000" spc="90" b="0">
                <a:latin typeface="Calibri"/>
                <a:cs typeface="Calibri"/>
              </a:rPr>
              <a:t>ve</a:t>
            </a:r>
            <a:r>
              <a:rPr dirty="0" sz="4000" b="0">
                <a:latin typeface="Calibri"/>
                <a:cs typeface="Calibri"/>
              </a:rPr>
              <a:t>	</a:t>
            </a:r>
            <a:r>
              <a:rPr dirty="0" sz="4000" spc="245" b="0">
                <a:latin typeface="Calibri"/>
                <a:cs typeface="Calibri"/>
              </a:rPr>
              <a:t>Spolchemii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9707" y="2997707"/>
            <a:ext cx="2520696" cy="862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4407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039609" cy="6858000"/>
            <a:chOff x="0" y="0"/>
            <a:chExt cx="7039609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12191" y="0"/>
              <a:ext cx="7027545" cy="6858000"/>
            </a:xfrm>
            <a:custGeom>
              <a:avLst/>
              <a:gdLst/>
              <a:ahLst/>
              <a:cxnLst/>
              <a:rect l="l" t="t" r="r" b="b"/>
              <a:pathLst>
                <a:path w="7027545" h="6858000">
                  <a:moveTo>
                    <a:pt x="7027095" y="0"/>
                  </a:moveTo>
                  <a:lnTo>
                    <a:pt x="3960" y="0"/>
                  </a:lnTo>
                  <a:lnTo>
                    <a:pt x="3890" y="41506"/>
                  </a:lnTo>
                  <a:lnTo>
                    <a:pt x="3806" y="92163"/>
                  </a:lnTo>
                  <a:lnTo>
                    <a:pt x="3725" y="142825"/>
                  </a:lnTo>
                  <a:lnTo>
                    <a:pt x="3646" y="193494"/>
                  </a:lnTo>
                  <a:lnTo>
                    <a:pt x="3570" y="244168"/>
                  </a:lnTo>
                  <a:lnTo>
                    <a:pt x="3496" y="294848"/>
                  </a:lnTo>
                  <a:lnTo>
                    <a:pt x="3424" y="345533"/>
                  </a:lnTo>
                  <a:lnTo>
                    <a:pt x="3355" y="396224"/>
                  </a:lnTo>
                  <a:lnTo>
                    <a:pt x="3288" y="446920"/>
                  </a:lnTo>
                  <a:lnTo>
                    <a:pt x="3223" y="497622"/>
                  </a:lnTo>
                  <a:lnTo>
                    <a:pt x="3101" y="599040"/>
                  </a:lnTo>
                  <a:lnTo>
                    <a:pt x="2986" y="700479"/>
                  </a:lnTo>
                  <a:lnTo>
                    <a:pt x="2880" y="801937"/>
                  </a:lnTo>
                  <a:lnTo>
                    <a:pt x="2782" y="903413"/>
                  </a:lnTo>
                  <a:lnTo>
                    <a:pt x="2691" y="1004908"/>
                  </a:lnTo>
                  <a:lnTo>
                    <a:pt x="2568" y="1157181"/>
                  </a:lnTo>
                  <a:lnTo>
                    <a:pt x="2461" y="1309491"/>
                  </a:lnTo>
                  <a:lnTo>
                    <a:pt x="2340" y="1512623"/>
                  </a:lnTo>
                  <a:lnTo>
                    <a:pt x="2220" y="1766614"/>
                  </a:lnTo>
                  <a:lnTo>
                    <a:pt x="2104" y="2122322"/>
                  </a:lnTo>
                  <a:lnTo>
                    <a:pt x="1978" y="3901934"/>
                  </a:lnTo>
                  <a:lnTo>
                    <a:pt x="1857" y="4766176"/>
                  </a:lnTo>
                  <a:lnTo>
                    <a:pt x="1733" y="5121864"/>
                  </a:lnTo>
                  <a:lnTo>
                    <a:pt x="1607" y="5375837"/>
                  </a:lnTo>
                  <a:lnTo>
                    <a:pt x="1514" y="5528181"/>
                  </a:lnTo>
                  <a:lnTo>
                    <a:pt x="1407" y="5680490"/>
                  </a:lnTo>
                  <a:lnTo>
                    <a:pt x="1284" y="5832763"/>
                  </a:lnTo>
                  <a:lnTo>
                    <a:pt x="1194" y="5934257"/>
                  </a:lnTo>
                  <a:lnTo>
                    <a:pt x="1095" y="6035733"/>
                  </a:lnTo>
                  <a:lnTo>
                    <a:pt x="989" y="6137191"/>
                  </a:lnTo>
                  <a:lnTo>
                    <a:pt x="875" y="6238629"/>
                  </a:lnTo>
                  <a:lnTo>
                    <a:pt x="752" y="6340047"/>
                  </a:lnTo>
                  <a:lnTo>
                    <a:pt x="687" y="6390748"/>
                  </a:lnTo>
                  <a:lnTo>
                    <a:pt x="620" y="6441444"/>
                  </a:lnTo>
                  <a:lnTo>
                    <a:pt x="551" y="6492135"/>
                  </a:lnTo>
                  <a:lnTo>
                    <a:pt x="479" y="6542820"/>
                  </a:lnTo>
                  <a:lnTo>
                    <a:pt x="405" y="6593499"/>
                  </a:lnTo>
                  <a:lnTo>
                    <a:pt x="329" y="6644173"/>
                  </a:lnTo>
                  <a:lnTo>
                    <a:pt x="251" y="6694841"/>
                  </a:lnTo>
                  <a:lnTo>
                    <a:pt x="169" y="6745504"/>
                  </a:lnTo>
                  <a:lnTo>
                    <a:pt x="86" y="6796160"/>
                  </a:lnTo>
                  <a:lnTo>
                    <a:pt x="0" y="6846810"/>
                  </a:lnTo>
                  <a:lnTo>
                    <a:pt x="429506" y="6858000"/>
                  </a:lnTo>
                  <a:lnTo>
                    <a:pt x="488972" y="6858000"/>
                  </a:lnTo>
                  <a:lnTo>
                    <a:pt x="4024122" y="1475359"/>
                  </a:lnTo>
                  <a:lnTo>
                    <a:pt x="6032418" y="1475359"/>
                  </a:lnTo>
                  <a:lnTo>
                    <a:pt x="7027095" y="0"/>
                  </a:lnTo>
                  <a:close/>
                </a:path>
                <a:path w="7027545" h="6858000">
                  <a:moveTo>
                    <a:pt x="6032418" y="1475359"/>
                  </a:moveTo>
                  <a:lnTo>
                    <a:pt x="4024122" y="1475359"/>
                  </a:lnTo>
                  <a:lnTo>
                    <a:pt x="6028309" y="1481454"/>
                  </a:lnTo>
                  <a:lnTo>
                    <a:pt x="6032418" y="1475359"/>
                  </a:lnTo>
                  <a:close/>
                </a:path>
              </a:pathLst>
            </a:custGeom>
            <a:solidFill>
              <a:srgbClr val="1E4B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5028565" cy="966469"/>
            </a:xfrm>
            <a:custGeom>
              <a:avLst/>
              <a:gdLst/>
              <a:ahLst/>
              <a:cxnLst/>
              <a:rect l="l" t="t" r="r" b="b"/>
              <a:pathLst>
                <a:path w="5028565" h="966469">
                  <a:moveTo>
                    <a:pt x="5028420" y="0"/>
                  </a:moveTo>
                  <a:lnTo>
                    <a:pt x="519" y="0"/>
                  </a:lnTo>
                  <a:lnTo>
                    <a:pt x="0" y="80431"/>
                  </a:lnTo>
                  <a:lnTo>
                    <a:pt x="0" y="236408"/>
                  </a:lnTo>
                  <a:lnTo>
                    <a:pt x="2083" y="706947"/>
                  </a:lnTo>
                  <a:lnTo>
                    <a:pt x="2062" y="862924"/>
                  </a:lnTo>
                  <a:lnTo>
                    <a:pt x="1502" y="966215"/>
                  </a:lnTo>
                  <a:lnTo>
                    <a:pt x="4377182" y="962787"/>
                  </a:lnTo>
                  <a:lnTo>
                    <a:pt x="5028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2" y="120395"/>
              <a:ext cx="3622548" cy="65227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9705" y="3836670"/>
            <a:ext cx="3568065" cy="13360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099820">
              <a:lnSpc>
                <a:spcPct val="100000"/>
              </a:lnSpc>
              <a:spcBef>
                <a:spcPts val="95"/>
              </a:spcBef>
            </a:pPr>
            <a:r>
              <a:rPr dirty="0" sz="4300" spc="-30"/>
              <a:t>DĚKUJEME </a:t>
            </a:r>
            <a:r>
              <a:rPr dirty="0" sz="4300"/>
              <a:t>ZA</a:t>
            </a:r>
            <a:r>
              <a:rPr dirty="0" sz="4300" spc="-35"/>
              <a:t> POZORNOST</a:t>
            </a:r>
            <a:endParaRPr sz="4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NOVÉ,</a:t>
            </a:r>
            <a:r>
              <a:rPr dirty="0" sz="2800" spc="-120"/>
              <a:t> </a:t>
            </a:r>
            <a:r>
              <a:rPr dirty="0" sz="2800"/>
              <a:t>MODERNÍ,</a:t>
            </a:r>
            <a:r>
              <a:rPr dirty="0" sz="2800" spc="-114"/>
              <a:t> </a:t>
            </a:r>
            <a:r>
              <a:rPr dirty="0" sz="2800" spc="-10"/>
              <a:t>EKOLOGICKY</a:t>
            </a:r>
            <a:r>
              <a:rPr dirty="0" sz="2800" spc="-90"/>
              <a:t> </a:t>
            </a:r>
            <a:r>
              <a:rPr dirty="0" sz="2800"/>
              <a:t>ŠETRNÉ</a:t>
            </a:r>
            <a:r>
              <a:rPr dirty="0" sz="2800" spc="-105"/>
              <a:t> </a:t>
            </a:r>
            <a:r>
              <a:rPr dirty="0" sz="2800" spc="-10"/>
              <a:t>VÝROBY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043" y="1062227"/>
            <a:ext cx="11436096" cy="35052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0783" y="1079449"/>
            <a:ext cx="112629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Velké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udržitelné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technologie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nejvyššími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bezpečnostními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environmentálními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standardy,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BAT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(best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available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technology)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3552" y="2435351"/>
            <a:ext cx="2823972" cy="151333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352927" y="2518384"/>
            <a:ext cx="2616835" cy="95567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194945" algn="l"/>
              </a:tabLst>
            </a:pPr>
            <a:r>
              <a:rPr dirty="0" sz="1400" spc="-10">
                <a:latin typeface="Calibri"/>
                <a:cs typeface="Calibri"/>
              </a:rPr>
              <a:t>spuštění </a:t>
            </a:r>
            <a:r>
              <a:rPr dirty="0" sz="1400" spc="-20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  <a:p>
            <a:pPr marL="195580" marR="5080" indent="-18288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95580" algn="l"/>
              </a:tabLst>
            </a:pPr>
            <a:r>
              <a:rPr dirty="0" sz="1400">
                <a:latin typeface="Calibri"/>
                <a:cs typeface="Calibri"/>
              </a:rPr>
              <a:t>výroba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bez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použití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rtuti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zároveň produkuje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vodík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-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lze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využit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jako </a:t>
            </a:r>
            <a:r>
              <a:rPr dirty="0" sz="1400" spc="-10">
                <a:latin typeface="Calibri"/>
                <a:cs typeface="Calibri"/>
              </a:rPr>
              <a:t>bezemisní palivo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273552" y="1586483"/>
            <a:ext cx="2824480" cy="855344"/>
          </a:xfrm>
          <a:custGeom>
            <a:avLst/>
            <a:gdLst/>
            <a:ahLst/>
            <a:cxnLst/>
            <a:rect l="l" t="t" r="r" b="b"/>
            <a:pathLst>
              <a:path w="2824479" h="855344">
                <a:moveTo>
                  <a:pt x="2823972" y="0"/>
                </a:moveTo>
                <a:lnTo>
                  <a:pt x="0" y="0"/>
                </a:lnTo>
                <a:lnTo>
                  <a:pt x="0" y="854963"/>
                </a:lnTo>
                <a:lnTo>
                  <a:pt x="2823972" y="854963"/>
                </a:lnTo>
                <a:lnTo>
                  <a:pt x="2823972" y="0"/>
                </a:lnTo>
                <a:close/>
              </a:path>
            </a:pathLst>
          </a:custGeom>
          <a:solidFill>
            <a:srgbClr val="76B5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490721" y="1848688"/>
            <a:ext cx="23895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Membránová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elektrolýza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3228" y="2438400"/>
            <a:ext cx="2823972" cy="326288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123680" y="2521712"/>
            <a:ext cx="2689860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94945" algn="l"/>
              </a:tabLst>
            </a:pPr>
            <a:r>
              <a:rPr dirty="0" sz="1400">
                <a:latin typeface="Calibri"/>
                <a:cs typeface="Calibri"/>
              </a:rPr>
              <a:t>start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dirty="0" sz="1400">
                <a:latin typeface="Calibri"/>
                <a:cs typeface="Calibri"/>
              </a:rPr>
              <a:t>výroba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prekurzorů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F-</a:t>
            </a:r>
            <a:r>
              <a:rPr dirty="0" sz="1400" spc="-20">
                <a:latin typeface="Calibri"/>
                <a:cs typeface="Calibri"/>
              </a:rPr>
              <a:t>plyny</a:t>
            </a:r>
            <a:endParaRPr sz="14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4.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generace </a:t>
            </a:r>
            <a:r>
              <a:rPr dirty="0" sz="1400">
                <a:latin typeface="Calibri"/>
                <a:cs typeface="Calibri"/>
              </a:rPr>
              <a:t>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nízkým</a:t>
            </a:r>
            <a:r>
              <a:rPr dirty="0" sz="1400" spc="-25">
                <a:latin typeface="Calibri"/>
                <a:cs typeface="Calibri"/>
              </a:rPr>
              <a:t> GWP</a:t>
            </a:r>
            <a:endParaRPr sz="1400">
              <a:latin typeface="Calibri"/>
              <a:cs typeface="Calibri"/>
            </a:endParaRPr>
          </a:p>
          <a:p>
            <a:pPr marL="194945" marR="5080" indent="-182880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dirty="0" sz="1400">
                <a:latin typeface="Calibri"/>
                <a:cs typeface="Calibri"/>
              </a:rPr>
              <a:t>velký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příspěvek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k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ochraně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klimatu, udržitelnosti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zlepšení</a:t>
            </a:r>
            <a:endParaRPr sz="14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environmentálního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profilu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9063228" y="1586483"/>
            <a:ext cx="2824480" cy="861060"/>
          </a:xfrm>
          <a:custGeom>
            <a:avLst/>
            <a:gdLst/>
            <a:ahLst/>
            <a:cxnLst/>
            <a:rect l="l" t="t" r="r" b="b"/>
            <a:pathLst>
              <a:path w="2824479" h="861060">
                <a:moveTo>
                  <a:pt x="2823972" y="0"/>
                </a:moveTo>
                <a:lnTo>
                  <a:pt x="0" y="0"/>
                </a:lnTo>
                <a:lnTo>
                  <a:pt x="0" y="861060"/>
                </a:lnTo>
                <a:lnTo>
                  <a:pt x="2823972" y="861060"/>
                </a:lnTo>
                <a:lnTo>
                  <a:pt x="2823972" y="0"/>
                </a:lnTo>
                <a:close/>
              </a:path>
            </a:pathLst>
          </a:custGeom>
          <a:solidFill>
            <a:srgbClr val="76B5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9219945" y="1714880"/>
            <a:ext cx="25114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Výroba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nových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chlorových</a:t>
            </a: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prekurzorů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7628" y="2447544"/>
            <a:ext cx="2823972" cy="159715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299453" y="2529674"/>
            <a:ext cx="2560955" cy="95567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194945" algn="l"/>
              </a:tabLst>
            </a:pPr>
            <a:r>
              <a:rPr dirty="0" sz="1400">
                <a:latin typeface="Calibri"/>
                <a:cs typeface="Calibri"/>
              </a:rPr>
              <a:t>nájezd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  <a:p>
            <a:pPr marL="194310" marR="5080" indent="-18161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195580" algn="l"/>
              </a:tabLst>
            </a:pPr>
            <a:r>
              <a:rPr dirty="0" sz="1400" spc="-10">
                <a:latin typeface="Calibri"/>
                <a:cs typeface="Calibri"/>
              </a:rPr>
              <a:t>unikátní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technologie 	SPOLCHEMIE-</a:t>
            </a:r>
            <a:r>
              <a:rPr dirty="0" sz="1400">
                <a:latin typeface="Calibri"/>
                <a:cs typeface="Calibri"/>
              </a:rPr>
              <a:t>posílení </a:t>
            </a:r>
            <a:r>
              <a:rPr dirty="0" sz="1400" spc="-10">
                <a:latin typeface="Calibri"/>
                <a:cs typeface="Calibri"/>
              </a:rPr>
              <a:t>cirkularity,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plnění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environmentálních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cílů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6167628" y="1586483"/>
            <a:ext cx="2824480" cy="858519"/>
          </a:xfrm>
          <a:custGeom>
            <a:avLst/>
            <a:gdLst/>
            <a:ahLst/>
            <a:cxnLst/>
            <a:rect l="l" t="t" r="r" b="b"/>
            <a:pathLst>
              <a:path w="2824479" h="858519">
                <a:moveTo>
                  <a:pt x="2823972" y="0"/>
                </a:moveTo>
                <a:lnTo>
                  <a:pt x="0" y="0"/>
                </a:lnTo>
                <a:lnTo>
                  <a:pt x="0" y="858012"/>
                </a:lnTo>
                <a:lnTo>
                  <a:pt x="2823972" y="858012"/>
                </a:lnTo>
                <a:lnTo>
                  <a:pt x="2823972" y="0"/>
                </a:lnTo>
                <a:close/>
              </a:path>
            </a:pathLst>
          </a:custGeom>
          <a:solidFill>
            <a:srgbClr val="76B5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364985" y="1576196"/>
            <a:ext cx="243014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749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Odsolova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z="18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jednotka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z="1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úpravu</a:t>
            </a:r>
            <a:r>
              <a:rPr dirty="0" sz="18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odpadních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vod</a:t>
            </a:r>
            <a:endParaRPr sz="1800">
              <a:latin typeface="Calibri"/>
              <a:cs typeface="Calibri"/>
            </a:endParaRPr>
          </a:p>
          <a:p>
            <a:pPr marL="69723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výroby</a:t>
            </a:r>
            <a:r>
              <a:rPr dirty="0" sz="1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LER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856" y="2435351"/>
            <a:ext cx="2823972" cy="1502664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450291" y="2555875"/>
            <a:ext cx="2442210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9865" algn="l"/>
              </a:tabLst>
            </a:pPr>
            <a:r>
              <a:rPr dirty="0" sz="1400">
                <a:latin typeface="Calibri"/>
                <a:cs typeface="Calibri"/>
              </a:rPr>
              <a:t>nejmodernější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nejnovější</a:t>
            </a:r>
            <a:endParaRPr sz="14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výrobní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jednotka </a:t>
            </a:r>
            <a:r>
              <a:rPr dirty="0" sz="1400">
                <a:latin typeface="Calibri"/>
                <a:cs typeface="Calibri"/>
              </a:rPr>
              <a:t>LER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Evropě</a:t>
            </a:r>
            <a:endParaRPr sz="1400">
              <a:latin typeface="Calibri"/>
              <a:cs typeface="Calibri"/>
            </a:endParaRPr>
          </a:p>
          <a:p>
            <a:pPr marL="189230" marR="154940" indent="-177165">
              <a:lnSpc>
                <a:spcPct val="100000"/>
              </a:lnSpc>
              <a:buFont typeface="Arial MT"/>
              <a:buChar char="•"/>
              <a:tabLst>
                <a:tab pos="190500" algn="l"/>
              </a:tabLst>
            </a:pPr>
            <a:r>
              <a:rPr dirty="0" sz="1400">
                <a:latin typeface="Calibri"/>
                <a:cs typeface="Calibri"/>
              </a:rPr>
              <a:t>uvedeno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do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provozu: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2004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a </a:t>
            </a:r>
            <a:r>
              <a:rPr dirty="0" sz="1400" spc="-5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2007,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technologie: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DIC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Japan</a:t>
            </a:r>
            <a:endParaRPr sz="1400">
              <a:latin typeface="Calibri"/>
              <a:cs typeface="Calibri"/>
            </a:endParaRPr>
          </a:p>
          <a:p>
            <a:pPr marL="189230" marR="5080" indent="-177165">
              <a:lnSpc>
                <a:spcPct val="100000"/>
              </a:lnSpc>
              <a:buFont typeface="Arial MT"/>
              <a:buChar char="•"/>
              <a:tabLst>
                <a:tab pos="190500" algn="l"/>
              </a:tabLst>
            </a:pPr>
            <a:r>
              <a:rPr dirty="0" sz="1400">
                <a:latin typeface="Calibri"/>
                <a:cs typeface="Calibri"/>
              </a:rPr>
              <a:t>od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2007: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patentovaná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“zelená” </a:t>
            </a:r>
            <a:r>
              <a:rPr dirty="0" sz="1400" spc="-1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výroba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ECH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z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glycerinu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371856" y="1577339"/>
            <a:ext cx="2824480" cy="852169"/>
          </a:xfrm>
          <a:custGeom>
            <a:avLst/>
            <a:gdLst/>
            <a:ahLst/>
            <a:cxnLst/>
            <a:rect l="l" t="t" r="r" b="b"/>
            <a:pathLst>
              <a:path w="2824480" h="852169">
                <a:moveTo>
                  <a:pt x="2823972" y="0"/>
                </a:moveTo>
                <a:lnTo>
                  <a:pt x="0" y="0"/>
                </a:lnTo>
                <a:lnTo>
                  <a:pt x="0" y="851915"/>
                </a:lnTo>
                <a:lnTo>
                  <a:pt x="2823972" y="851915"/>
                </a:lnTo>
                <a:lnTo>
                  <a:pt x="2823972" y="0"/>
                </a:lnTo>
                <a:close/>
              </a:path>
            </a:pathLst>
          </a:custGeom>
          <a:solidFill>
            <a:srgbClr val="76B5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481380" y="1701546"/>
            <a:ext cx="26022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Výroba</a:t>
            </a:r>
            <a:r>
              <a:rPr dirty="0" sz="1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nízkomolekulárních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pryskyřic</a:t>
            </a:r>
            <a:r>
              <a:rPr dirty="0" sz="18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epichlorhydrinu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3552" y="3948684"/>
            <a:ext cx="2823972" cy="190652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1856" y="3948684"/>
            <a:ext cx="2823972" cy="191109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67628" y="3938015"/>
            <a:ext cx="2823972" cy="1917192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63228" y="3938015"/>
            <a:ext cx="2823972" cy="192176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56" y="5999988"/>
            <a:ext cx="524256" cy="257556"/>
          </a:xfrm>
          <a:prstGeom prst="rect">
            <a:avLst/>
          </a:prstGeom>
        </p:spPr>
      </p:pic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84612" y="1371360"/>
            <a:ext cx="11707495" cy="5487035"/>
            <a:chOff x="484612" y="1371360"/>
            <a:chExt cx="11707495" cy="5487035"/>
          </a:xfrm>
        </p:grpSpPr>
        <p:sp>
          <p:nvSpPr>
            <p:cNvPr id="3" name="object 3" descr=""/>
            <p:cNvSpPr/>
            <p:nvPr/>
          </p:nvSpPr>
          <p:spPr>
            <a:xfrm>
              <a:off x="2694432" y="6294119"/>
              <a:ext cx="9497695" cy="563880"/>
            </a:xfrm>
            <a:custGeom>
              <a:avLst/>
              <a:gdLst/>
              <a:ahLst/>
              <a:cxnLst/>
              <a:rect l="l" t="t" r="r" b="b"/>
              <a:pathLst>
                <a:path w="9497695" h="563879">
                  <a:moveTo>
                    <a:pt x="9497568" y="0"/>
                  </a:moveTo>
                  <a:lnTo>
                    <a:pt x="363347" y="0"/>
                  </a:lnTo>
                  <a:lnTo>
                    <a:pt x="0" y="563507"/>
                  </a:lnTo>
                  <a:lnTo>
                    <a:pt x="319917" y="563879"/>
                  </a:lnTo>
                  <a:lnTo>
                    <a:pt x="9492335" y="563879"/>
                  </a:lnTo>
                  <a:lnTo>
                    <a:pt x="9497568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189988" y="3017519"/>
              <a:ext cx="6400800" cy="2677795"/>
            </a:xfrm>
            <a:custGeom>
              <a:avLst/>
              <a:gdLst/>
              <a:ahLst/>
              <a:cxnLst/>
              <a:rect l="l" t="t" r="r" b="b"/>
              <a:pathLst>
                <a:path w="6400800" h="2677795">
                  <a:moveTo>
                    <a:pt x="3192780" y="2606040"/>
                  </a:moveTo>
                  <a:lnTo>
                    <a:pt x="3156966" y="2606040"/>
                  </a:lnTo>
                  <a:lnTo>
                    <a:pt x="3156966" y="1504188"/>
                  </a:lnTo>
                  <a:lnTo>
                    <a:pt x="3085338" y="1504188"/>
                  </a:lnTo>
                  <a:lnTo>
                    <a:pt x="3085338" y="2606040"/>
                  </a:lnTo>
                  <a:lnTo>
                    <a:pt x="3049524" y="2606040"/>
                  </a:lnTo>
                  <a:lnTo>
                    <a:pt x="3121152" y="2677668"/>
                  </a:lnTo>
                  <a:lnTo>
                    <a:pt x="3192780" y="2606040"/>
                  </a:lnTo>
                  <a:close/>
                </a:path>
                <a:path w="6400800" h="2677795">
                  <a:moveTo>
                    <a:pt x="5379720" y="72390"/>
                  </a:moveTo>
                  <a:lnTo>
                    <a:pt x="5307330" y="0"/>
                  </a:lnTo>
                  <a:lnTo>
                    <a:pt x="5307330" y="36195"/>
                  </a:lnTo>
                  <a:lnTo>
                    <a:pt x="0" y="36195"/>
                  </a:lnTo>
                  <a:lnTo>
                    <a:pt x="0" y="108585"/>
                  </a:lnTo>
                  <a:lnTo>
                    <a:pt x="5307330" y="108585"/>
                  </a:lnTo>
                  <a:lnTo>
                    <a:pt x="5307330" y="144780"/>
                  </a:lnTo>
                  <a:lnTo>
                    <a:pt x="5379720" y="72390"/>
                  </a:lnTo>
                  <a:close/>
                </a:path>
                <a:path w="6400800" h="2677795">
                  <a:moveTo>
                    <a:pt x="6400800" y="1082802"/>
                  </a:moveTo>
                  <a:lnTo>
                    <a:pt x="6360795" y="1082802"/>
                  </a:lnTo>
                  <a:lnTo>
                    <a:pt x="6360795" y="836676"/>
                  </a:lnTo>
                  <a:lnTo>
                    <a:pt x="6280785" y="836676"/>
                  </a:lnTo>
                  <a:lnTo>
                    <a:pt x="6280785" y="1082802"/>
                  </a:lnTo>
                  <a:lnTo>
                    <a:pt x="6240780" y="1082802"/>
                  </a:lnTo>
                  <a:lnTo>
                    <a:pt x="6320790" y="1162812"/>
                  </a:lnTo>
                  <a:lnTo>
                    <a:pt x="6400800" y="108280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4612" y="1371360"/>
              <a:ext cx="3503715" cy="61451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224" y="1415808"/>
              <a:ext cx="3174491" cy="58215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01396" y="1379220"/>
              <a:ext cx="3420110" cy="539750"/>
            </a:xfrm>
            <a:custGeom>
              <a:avLst/>
              <a:gdLst/>
              <a:ahLst/>
              <a:cxnLst/>
              <a:rect l="l" t="t" r="r" b="b"/>
              <a:pathLst>
                <a:path w="3420110" h="539750">
                  <a:moveTo>
                    <a:pt x="3388359" y="0"/>
                  </a:moveTo>
                  <a:lnTo>
                    <a:pt x="31521" y="0"/>
                  </a:lnTo>
                  <a:lnTo>
                    <a:pt x="19250" y="2474"/>
                  </a:lnTo>
                  <a:lnTo>
                    <a:pt x="9231" y="9223"/>
                  </a:lnTo>
                  <a:lnTo>
                    <a:pt x="2476" y="19234"/>
                  </a:lnTo>
                  <a:lnTo>
                    <a:pt x="0" y="31495"/>
                  </a:lnTo>
                  <a:lnTo>
                    <a:pt x="0" y="508000"/>
                  </a:lnTo>
                  <a:lnTo>
                    <a:pt x="2476" y="520261"/>
                  </a:lnTo>
                  <a:lnTo>
                    <a:pt x="9231" y="530272"/>
                  </a:lnTo>
                  <a:lnTo>
                    <a:pt x="19250" y="537021"/>
                  </a:lnTo>
                  <a:lnTo>
                    <a:pt x="31521" y="539495"/>
                  </a:lnTo>
                  <a:lnTo>
                    <a:pt x="3388359" y="539495"/>
                  </a:lnTo>
                  <a:lnTo>
                    <a:pt x="3400621" y="537021"/>
                  </a:lnTo>
                  <a:lnTo>
                    <a:pt x="3410632" y="530272"/>
                  </a:lnTo>
                  <a:lnTo>
                    <a:pt x="3417381" y="520261"/>
                  </a:lnTo>
                  <a:lnTo>
                    <a:pt x="3419855" y="508000"/>
                  </a:lnTo>
                  <a:lnTo>
                    <a:pt x="3419855" y="31495"/>
                  </a:lnTo>
                  <a:lnTo>
                    <a:pt x="3417381" y="19234"/>
                  </a:lnTo>
                  <a:lnTo>
                    <a:pt x="3410632" y="9223"/>
                  </a:lnTo>
                  <a:lnTo>
                    <a:pt x="3400621" y="2474"/>
                  </a:lnTo>
                  <a:lnTo>
                    <a:pt x="338835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0" y="0"/>
            <a:ext cx="8595360" cy="829310"/>
          </a:xfrm>
          <a:custGeom>
            <a:avLst/>
            <a:gdLst/>
            <a:ahLst/>
            <a:cxnLst/>
            <a:rect l="l" t="t" r="r" b="b"/>
            <a:pathLst>
              <a:path w="8595360" h="829310">
                <a:moveTo>
                  <a:pt x="8595360" y="0"/>
                </a:moveTo>
                <a:lnTo>
                  <a:pt x="583" y="0"/>
                </a:lnTo>
                <a:lnTo>
                  <a:pt x="474" y="51282"/>
                </a:lnTo>
                <a:lnTo>
                  <a:pt x="0" y="120573"/>
                </a:lnTo>
                <a:lnTo>
                  <a:pt x="0" y="828675"/>
                </a:lnTo>
                <a:lnTo>
                  <a:pt x="8034782" y="829055"/>
                </a:lnTo>
                <a:lnTo>
                  <a:pt x="8595360" y="0"/>
                </a:lnTo>
                <a:close/>
              </a:path>
            </a:pathLst>
          </a:custGeom>
          <a:solidFill>
            <a:srgbClr val="00467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302" y="6371285"/>
            <a:ext cx="2071077" cy="37125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PLNĚ</a:t>
            </a:r>
            <a:r>
              <a:rPr dirty="0" spc="-70"/>
              <a:t> </a:t>
            </a:r>
            <a:r>
              <a:rPr dirty="0"/>
              <a:t>VERTIKÁLNĚ</a:t>
            </a:r>
            <a:r>
              <a:rPr dirty="0" spc="-75"/>
              <a:t> </a:t>
            </a:r>
            <a:r>
              <a:rPr dirty="0" spc="-20"/>
              <a:t>INTEGROVANÁ</a:t>
            </a:r>
            <a:r>
              <a:rPr dirty="0" spc="-65"/>
              <a:t> </a:t>
            </a:r>
            <a:r>
              <a:rPr dirty="0" spc="-10"/>
              <a:t>VÝROBA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799896" y="1484198"/>
            <a:ext cx="28232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MEMBRÁNOVÁ</a:t>
            </a:r>
            <a:r>
              <a:rPr dirty="0" sz="1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ELEKTROLÝZA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73963" y="914425"/>
            <a:ext cx="5631180" cy="4794885"/>
            <a:chOff x="473963" y="914425"/>
            <a:chExt cx="5631180" cy="4794885"/>
          </a:xfrm>
        </p:grpSpPr>
        <p:sp>
          <p:nvSpPr>
            <p:cNvPr id="13" name="object 13" descr=""/>
            <p:cNvSpPr/>
            <p:nvPr/>
          </p:nvSpPr>
          <p:spPr>
            <a:xfrm>
              <a:off x="2231136" y="4152899"/>
              <a:ext cx="3874135" cy="1556385"/>
            </a:xfrm>
            <a:custGeom>
              <a:avLst/>
              <a:gdLst/>
              <a:ahLst/>
              <a:cxnLst/>
              <a:rect l="l" t="t" r="r" b="b"/>
              <a:pathLst>
                <a:path w="3874135" h="1556385">
                  <a:moveTo>
                    <a:pt x="143256" y="1479804"/>
                  </a:moveTo>
                  <a:lnTo>
                    <a:pt x="107442" y="1479804"/>
                  </a:lnTo>
                  <a:lnTo>
                    <a:pt x="107442" y="0"/>
                  </a:lnTo>
                  <a:lnTo>
                    <a:pt x="35814" y="0"/>
                  </a:lnTo>
                  <a:lnTo>
                    <a:pt x="35814" y="1479804"/>
                  </a:lnTo>
                  <a:lnTo>
                    <a:pt x="0" y="1479804"/>
                  </a:lnTo>
                  <a:lnTo>
                    <a:pt x="71628" y="1551432"/>
                  </a:lnTo>
                  <a:lnTo>
                    <a:pt x="143256" y="1479804"/>
                  </a:lnTo>
                  <a:close/>
                </a:path>
                <a:path w="3874135" h="1556385">
                  <a:moveTo>
                    <a:pt x="664464" y="1478280"/>
                  </a:moveTo>
                  <a:lnTo>
                    <a:pt x="628650" y="1478280"/>
                  </a:lnTo>
                  <a:lnTo>
                    <a:pt x="628650" y="310896"/>
                  </a:lnTo>
                  <a:lnTo>
                    <a:pt x="557022" y="310896"/>
                  </a:lnTo>
                  <a:lnTo>
                    <a:pt x="557022" y="1478280"/>
                  </a:lnTo>
                  <a:lnTo>
                    <a:pt x="521208" y="1478280"/>
                  </a:lnTo>
                  <a:lnTo>
                    <a:pt x="592836" y="1549908"/>
                  </a:lnTo>
                  <a:lnTo>
                    <a:pt x="664464" y="1478280"/>
                  </a:lnTo>
                  <a:close/>
                </a:path>
                <a:path w="3874135" h="1556385">
                  <a:moveTo>
                    <a:pt x="3874008" y="1483614"/>
                  </a:moveTo>
                  <a:lnTo>
                    <a:pt x="3837813" y="1483614"/>
                  </a:lnTo>
                  <a:lnTo>
                    <a:pt x="3837813" y="353568"/>
                  </a:lnTo>
                  <a:lnTo>
                    <a:pt x="3765423" y="353568"/>
                  </a:lnTo>
                  <a:lnTo>
                    <a:pt x="3765423" y="1483614"/>
                  </a:lnTo>
                  <a:lnTo>
                    <a:pt x="3729228" y="1483614"/>
                  </a:lnTo>
                  <a:lnTo>
                    <a:pt x="3801618" y="1556004"/>
                  </a:lnTo>
                  <a:lnTo>
                    <a:pt x="3874008" y="148361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963" y="918971"/>
              <a:ext cx="1182624" cy="46177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487" y="915949"/>
              <a:ext cx="1176527" cy="52880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99871" y="944879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4">
                  <a:moveTo>
                    <a:pt x="1059561" y="0"/>
                  </a:moveTo>
                  <a:lnTo>
                    <a:pt x="21018" y="0"/>
                  </a:lnTo>
                  <a:lnTo>
                    <a:pt x="12837" y="1649"/>
                  </a:lnTo>
                  <a:lnTo>
                    <a:pt x="6156" y="6143"/>
                  </a:lnTo>
                  <a:lnTo>
                    <a:pt x="1651" y="12805"/>
                  </a:lnTo>
                  <a:lnTo>
                    <a:pt x="0" y="20955"/>
                  </a:lnTo>
                  <a:lnTo>
                    <a:pt x="0" y="338709"/>
                  </a:lnTo>
                  <a:lnTo>
                    <a:pt x="1651" y="346858"/>
                  </a:lnTo>
                  <a:lnTo>
                    <a:pt x="6156" y="353520"/>
                  </a:lnTo>
                  <a:lnTo>
                    <a:pt x="12837" y="358014"/>
                  </a:lnTo>
                  <a:lnTo>
                    <a:pt x="21018" y="359664"/>
                  </a:lnTo>
                  <a:lnTo>
                    <a:pt x="1059561" y="359664"/>
                  </a:lnTo>
                  <a:lnTo>
                    <a:pt x="1067710" y="358014"/>
                  </a:lnTo>
                  <a:lnTo>
                    <a:pt x="1074372" y="353520"/>
                  </a:lnTo>
                  <a:lnTo>
                    <a:pt x="1078866" y="346858"/>
                  </a:lnTo>
                  <a:lnTo>
                    <a:pt x="1080516" y="338709"/>
                  </a:lnTo>
                  <a:lnTo>
                    <a:pt x="1080516" y="20955"/>
                  </a:lnTo>
                  <a:lnTo>
                    <a:pt x="1078866" y="12805"/>
                  </a:lnTo>
                  <a:lnTo>
                    <a:pt x="1074372" y="6143"/>
                  </a:lnTo>
                  <a:lnTo>
                    <a:pt x="1067710" y="1649"/>
                  </a:lnTo>
                  <a:lnTo>
                    <a:pt x="1059561" y="0"/>
                  </a:lnTo>
                  <a:close/>
                </a:path>
              </a:pathLst>
            </a:custGeom>
            <a:solidFill>
              <a:srgbClr val="FBDD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19" y="917447"/>
              <a:ext cx="1181112" cy="46177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5855" y="914425"/>
              <a:ext cx="679716" cy="52880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671827" y="943355"/>
              <a:ext cx="1079500" cy="360045"/>
            </a:xfrm>
            <a:custGeom>
              <a:avLst/>
              <a:gdLst/>
              <a:ahLst/>
              <a:cxnLst/>
              <a:rect l="l" t="t" r="r" b="b"/>
              <a:pathLst>
                <a:path w="1079500" h="360044">
                  <a:moveTo>
                    <a:pt x="1058037" y="0"/>
                  </a:moveTo>
                  <a:lnTo>
                    <a:pt x="20955" y="0"/>
                  </a:lnTo>
                  <a:lnTo>
                    <a:pt x="12805" y="1649"/>
                  </a:lnTo>
                  <a:lnTo>
                    <a:pt x="6143" y="6143"/>
                  </a:lnTo>
                  <a:lnTo>
                    <a:pt x="1649" y="12805"/>
                  </a:lnTo>
                  <a:lnTo>
                    <a:pt x="0" y="20955"/>
                  </a:lnTo>
                  <a:lnTo>
                    <a:pt x="0" y="338709"/>
                  </a:lnTo>
                  <a:lnTo>
                    <a:pt x="1649" y="346858"/>
                  </a:lnTo>
                  <a:lnTo>
                    <a:pt x="6143" y="353520"/>
                  </a:lnTo>
                  <a:lnTo>
                    <a:pt x="12805" y="358014"/>
                  </a:lnTo>
                  <a:lnTo>
                    <a:pt x="20955" y="359664"/>
                  </a:lnTo>
                  <a:lnTo>
                    <a:pt x="1058037" y="359664"/>
                  </a:lnTo>
                  <a:lnTo>
                    <a:pt x="1066186" y="358014"/>
                  </a:lnTo>
                  <a:lnTo>
                    <a:pt x="1072848" y="353520"/>
                  </a:lnTo>
                  <a:lnTo>
                    <a:pt x="1077342" y="346858"/>
                  </a:lnTo>
                  <a:lnTo>
                    <a:pt x="1078992" y="338709"/>
                  </a:lnTo>
                  <a:lnTo>
                    <a:pt x="1078992" y="20955"/>
                  </a:lnTo>
                  <a:lnTo>
                    <a:pt x="1077342" y="12805"/>
                  </a:lnTo>
                  <a:lnTo>
                    <a:pt x="1072848" y="6143"/>
                  </a:lnTo>
                  <a:lnTo>
                    <a:pt x="1066186" y="1649"/>
                  </a:lnTo>
                  <a:lnTo>
                    <a:pt x="1058037" y="0"/>
                  </a:lnTo>
                  <a:close/>
                </a:path>
              </a:pathLst>
            </a:custGeom>
            <a:solidFill>
              <a:srgbClr val="FBDD0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86130" y="978788"/>
            <a:ext cx="18421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457325" algn="l"/>
              </a:tabLst>
            </a:pP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NaCl</a:t>
            </a:r>
            <a:r>
              <a:rPr dirty="0" sz="16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/ </a:t>
            </a:r>
            <a:r>
              <a:rPr dirty="0" sz="1600" spc="-25" b="1">
                <a:solidFill>
                  <a:srgbClr val="001F5F"/>
                </a:solidFill>
                <a:latin typeface="Calibri"/>
                <a:cs typeface="Calibri"/>
              </a:rPr>
              <a:t>KCl</a:t>
            </a: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dirty="0" sz="1600" spc="-25" b="1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dirty="0" baseline="-18518" sz="1575" spc="-37" b="1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dirty="0" sz="1600" spc="-25" b="1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2841498" y="947166"/>
            <a:ext cx="1079500" cy="355600"/>
          </a:xfrm>
          <a:custGeom>
            <a:avLst/>
            <a:gdLst/>
            <a:ahLst/>
            <a:cxnLst/>
            <a:rect l="l" t="t" r="r" b="b"/>
            <a:pathLst>
              <a:path w="1079500" h="355600">
                <a:moveTo>
                  <a:pt x="0" y="20700"/>
                </a:moveTo>
                <a:lnTo>
                  <a:pt x="1627" y="12644"/>
                </a:lnTo>
                <a:lnTo>
                  <a:pt x="6064" y="6064"/>
                </a:lnTo>
                <a:lnTo>
                  <a:pt x="12644" y="1627"/>
                </a:lnTo>
                <a:lnTo>
                  <a:pt x="20700" y="0"/>
                </a:lnTo>
                <a:lnTo>
                  <a:pt x="1058290" y="0"/>
                </a:lnTo>
                <a:lnTo>
                  <a:pt x="1066347" y="1627"/>
                </a:lnTo>
                <a:lnTo>
                  <a:pt x="1072927" y="6064"/>
                </a:lnTo>
                <a:lnTo>
                  <a:pt x="1077364" y="12644"/>
                </a:lnTo>
                <a:lnTo>
                  <a:pt x="1078991" y="20700"/>
                </a:lnTo>
                <a:lnTo>
                  <a:pt x="1078991" y="334391"/>
                </a:lnTo>
                <a:lnTo>
                  <a:pt x="1077364" y="342447"/>
                </a:lnTo>
                <a:lnTo>
                  <a:pt x="1072927" y="349027"/>
                </a:lnTo>
                <a:lnTo>
                  <a:pt x="1066347" y="353464"/>
                </a:lnTo>
                <a:lnTo>
                  <a:pt x="1058290" y="355092"/>
                </a:lnTo>
                <a:lnTo>
                  <a:pt x="20700" y="355092"/>
                </a:lnTo>
                <a:lnTo>
                  <a:pt x="12644" y="353464"/>
                </a:lnTo>
                <a:lnTo>
                  <a:pt x="6064" y="349027"/>
                </a:lnTo>
                <a:lnTo>
                  <a:pt x="1627" y="342447"/>
                </a:lnTo>
                <a:lnTo>
                  <a:pt x="0" y="334391"/>
                </a:lnTo>
                <a:lnTo>
                  <a:pt x="0" y="20700"/>
                </a:lnTo>
                <a:close/>
              </a:path>
            </a:pathLst>
          </a:custGeom>
          <a:ln w="28956">
            <a:solidFill>
              <a:srgbClr val="FFDC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2866326" y="992886"/>
            <a:ext cx="10293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1F5F"/>
                </a:solidFill>
                <a:latin typeface="Calibri"/>
                <a:cs typeface="Calibri"/>
              </a:rPr>
              <a:t>ELEKTŘINA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895855" y="3532606"/>
            <a:ext cx="893444" cy="641985"/>
            <a:chOff x="1895855" y="3532606"/>
            <a:chExt cx="893444" cy="641985"/>
          </a:xfrm>
        </p:grpSpPr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5855" y="3532606"/>
              <a:ext cx="893051" cy="64162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9591" y="3619525"/>
              <a:ext cx="502958" cy="52880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921763" y="3558539"/>
              <a:ext cx="791210" cy="539750"/>
            </a:xfrm>
            <a:custGeom>
              <a:avLst/>
              <a:gdLst/>
              <a:ahLst/>
              <a:cxnLst/>
              <a:rect l="l" t="t" r="r" b="b"/>
              <a:pathLst>
                <a:path w="791210" h="539750">
                  <a:moveTo>
                    <a:pt x="759460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6"/>
                  </a:lnTo>
                  <a:lnTo>
                    <a:pt x="759460" y="539496"/>
                  </a:lnTo>
                  <a:lnTo>
                    <a:pt x="771721" y="537021"/>
                  </a:lnTo>
                  <a:lnTo>
                    <a:pt x="781732" y="530272"/>
                  </a:lnTo>
                  <a:lnTo>
                    <a:pt x="788481" y="520261"/>
                  </a:lnTo>
                  <a:lnTo>
                    <a:pt x="790956" y="508000"/>
                  </a:lnTo>
                  <a:lnTo>
                    <a:pt x="790956" y="31496"/>
                  </a:lnTo>
                  <a:lnTo>
                    <a:pt x="788481" y="19234"/>
                  </a:lnTo>
                  <a:lnTo>
                    <a:pt x="781732" y="9223"/>
                  </a:lnTo>
                  <a:lnTo>
                    <a:pt x="771721" y="2474"/>
                  </a:lnTo>
                  <a:lnTo>
                    <a:pt x="759460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2180844" y="3682365"/>
            <a:ext cx="2730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baseline="-21164" sz="1575" spc="-37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-21164" sz="1575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752344" y="3532606"/>
            <a:ext cx="894715" cy="641985"/>
            <a:chOff x="2752344" y="3532606"/>
            <a:chExt cx="894715" cy="641985"/>
          </a:xfrm>
        </p:grpSpPr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2344" y="3532606"/>
              <a:ext cx="894575" cy="64162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13888" y="3618001"/>
              <a:ext cx="531901" cy="52880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778252" y="3558539"/>
              <a:ext cx="792480" cy="539750"/>
            </a:xfrm>
            <a:custGeom>
              <a:avLst/>
              <a:gdLst/>
              <a:ahLst/>
              <a:cxnLst/>
              <a:rect l="l" t="t" r="r" b="b"/>
              <a:pathLst>
                <a:path w="792479" h="539750">
                  <a:moveTo>
                    <a:pt x="760984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6"/>
                  </a:lnTo>
                  <a:lnTo>
                    <a:pt x="760984" y="539496"/>
                  </a:lnTo>
                  <a:lnTo>
                    <a:pt x="773245" y="537021"/>
                  </a:lnTo>
                  <a:lnTo>
                    <a:pt x="783256" y="530272"/>
                  </a:lnTo>
                  <a:lnTo>
                    <a:pt x="790005" y="520261"/>
                  </a:lnTo>
                  <a:lnTo>
                    <a:pt x="792480" y="508000"/>
                  </a:lnTo>
                  <a:lnTo>
                    <a:pt x="792480" y="31496"/>
                  </a:lnTo>
                  <a:lnTo>
                    <a:pt x="790005" y="19234"/>
                  </a:lnTo>
                  <a:lnTo>
                    <a:pt x="783256" y="9223"/>
                  </a:lnTo>
                  <a:lnTo>
                    <a:pt x="773245" y="2474"/>
                  </a:lnTo>
                  <a:lnTo>
                    <a:pt x="760984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3024885" y="3682110"/>
            <a:ext cx="3022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Cl</a:t>
            </a:r>
            <a:r>
              <a:rPr dirty="0" baseline="-21164" sz="1575" spc="-37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-21164" sz="1575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424683" y="4422622"/>
            <a:ext cx="894715" cy="641985"/>
            <a:chOff x="2424683" y="4422622"/>
            <a:chExt cx="894715" cy="641985"/>
          </a:xfrm>
        </p:grpSpPr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4683" y="4422622"/>
              <a:ext cx="894575" cy="64162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55747" y="4508017"/>
              <a:ext cx="630974" cy="52880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450591" y="4448556"/>
              <a:ext cx="792480" cy="539750"/>
            </a:xfrm>
            <a:custGeom>
              <a:avLst/>
              <a:gdLst/>
              <a:ahLst/>
              <a:cxnLst/>
              <a:rect l="l" t="t" r="r" b="b"/>
              <a:pathLst>
                <a:path w="792480" h="539750">
                  <a:moveTo>
                    <a:pt x="760983" y="0"/>
                  </a:moveTo>
                  <a:lnTo>
                    <a:pt x="31495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5" y="539496"/>
                  </a:lnTo>
                  <a:lnTo>
                    <a:pt x="760983" y="539496"/>
                  </a:lnTo>
                  <a:lnTo>
                    <a:pt x="773245" y="537021"/>
                  </a:lnTo>
                  <a:lnTo>
                    <a:pt x="783256" y="530272"/>
                  </a:lnTo>
                  <a:lnTo>
                    <a:pt x="790005" y="520261"/>
                  </a:lnTo>
                  <a:lnTo>
                    <a:pt x="792480" y="508000"/>
                  </a:lnTo>
                  <a:lnTo>
                    <a:pt x="792480" y="31496"/>
                  </a:lnTo>
                  <a:lnTo>
                    <a:pt x="790005" y="19234"/>
                  </a:lnTo>
                  <a:lnTo>
                    <a:pt x="783256" y="9223"/>
                  </a:lnTo>
                  <a:lnTo>
                    <a:pt x="773245" y="2474"/>
                  </a:lnTo>
                  <a:lnTo>
                    <a:pt x="760983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2691510" y="4572380"/>
            <a:ext cx="3111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HCl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4408932" y="915949"/>
            <a:ext cx="3526790" cy="1195070"/>
            <a:chOff x="4408932" y="915949"/>
            <a:chExt cx="3526790" cy="1195070"/>
          </a:xfrm>
        </p:grpSpPr>
        <p:pic>
          <p:nvPicPr>
            <p:cNvPr id="39" name="object 3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6081" y="946224"/>
              <a:ext cx="1164429" cy="43460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29656" y="925093"/>
              <a:ext cx="1095743" cy="52880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5612892" y="954024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4">
                  <a:moveTo>
                    <a:pt x="1059561" y="0"/>
                  </a:moveTo>
                  <a:lnTo>
                    <a:pt x="20955" y="0"/>
                  </a:lnTo>
                  <a:lnTo>
                    <a:pt x="12805" y="1649"/>
                  </a:lnTo>
                  <a:lnTo>
                    <a:pt x="6143" y="6143"/>
                  </a:lnTo>
                  <a:lnTo>
                    <a:pt x="1649" y="12805"/>
                  </a:lnTo>
                  <a:lnTo>
                    <a:pt x="0" y="20954"/>
                  </a:lnTo>
                  <a:lnTo>
                    <a:pt x="0" y="338709"/>
                  </a:lnTo>
                  <a:lnTo>
                    <a:pt x="1649" y="346858"/>
                  </a:lnTo>
                  <a:lnTo>
                    <a:pt x="6143" y="353520"/>
                  </a:lnTo>
                  <a:lnTo>
                    <a:pt x="12805" y="358014"/>
                  </a:lnTo>
                  <a:lnTo>
                    <a:pt x="20955" y="359663"/>
                  </a:lnTo>
                  <a:lnTo>
                    <a:pt x="1059561" y="359663"/>
                  </a:lnTo>
                  <a:lnTo>
                    <a:pt x="1067710" y="358014"/>
                  </a:lnTo>
                  <a:lnTo>
                    <a:pt x="1074372" y="353520"/>
                  </a:lnTo>
                  <a:lnTo>
                    <a:pt x="1078866" y="346858"/>
                  </a:lnTo>
                  <a:lnTo>
                    <a:pt x="1080515" y="338709"/>
                  </a:lnTo>
                  <a:lnTo>
                    <a:pt x="1080515" y="20954"/>
                  </a:lnTo>
                  <a:lnTo>
                    <a:pt x="1078866" y="12805"/>
                  </a:lnTo>
                  <a:lnTo>
                    <a:pt x="1074372" y="6143"/>
                  </a:lnTo>
                  <a:lnTo>
                    <a:pt x="1067710" y="1649"/>
                  </a:lnTo>
                  <a:lnTo>
                    <a:pt x="1059561" y="0"/>
                  </a:lnTo>
                  <a:close/>
                </a:path>
              </a:pathLst>
            </a:custGeom>
            <a:solidFill>
              <a:srgbClr val="FBDD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8932" y="1155192"/>
              <a:ext cx="1198626" cy="54482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6552" y="920496"/>
              <a:ext cx="1182624" cy="46177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20184" y="915949"/>
              <a:ext cx="973836" cy="528802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4442460" y="946404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4">
                  <a:moveTo>
                    <a:pt x="1059561" y="0"/>
                  </a:moveTo>
                  <a:lnTo>
                    <a:pt x="20954" y="0"/>
                  </a:lnTo>
                  <a:lnTo>
                    <a:pt x="12805" y="1649"/>
                  </a:lnTo>
                  <a:lnTo>
                    <a:pt x="6143" y="6143"/>
                  </a:lnTo>
                  <a:lnTo>
                    <a:pt x="1649" y="12805"/>
                  </a:lnTo>
                  <a:lnTo>
                    <a:pt x="0" y="20955"/>
                  </a:lnTo>
                  <a:lnTo>
                    <a:pt x="0" y="338709"/>
                  </a:lnTo>
                  <a:lnTo>
                    <a:pt x="1649" y="346858"/>
                  </a:lnTo>
                  <a:lnTo>
                    <a:pt x="6143" y="353520"/>
                  </a:lnTo>
                  <a:lnTo>
                    <a:pt x="12805" y="358014"/>
                  </a:lnTo>
                  <a:lnTo>
                    <a:pt x="20954" y="359663"/>
                  </a:lnTo>
                  <a:lnTo>
                    <a:pt x="1059561" y="359663"/>
                  </a:lnTo>
                  <a:lnTo>
                    <a:pt x="1067710" y="358014"/>
                  </a:lnTo>
                  <a:lnTo>
                    <a:pt x="1074372" y="353520"/>
                  </a:lnTo>
                  <a:lnTo>
                    <a:pt x="1078866" y="346858"/>
                  </a:lnTo>
                  <a:lnTo>
                    <a:pt x="1080515" y="338709"/>
                  </a:lnTo>
                  <a:lnTo>
                    <a:pt x="1080515" y="20955"/>
                  </a:lnTo>
                  <a:lnTo>
                    <a:pt x="1078866" y="12805"/>
                  </a:lnTo>
                  <a:lnTo>
                    <a:pt x="1074372" y="6143"/>
                  </a:lnTo>
                  <a:lnTo>
                    <a:pt x="1067710" y="1649"/>
                  </a:lnTo>
                  <a:lnTo>
                    <a:pt x="1059561" y="0"/>
                  </a:lnTo>
                  <a:close/>
                </a:path>
              </a:pathLst>
            </a:custGeom>
            <a:solidFill>
              <a:srgbClr val="FBDD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2176" y="928116"/>
              <a:ext cx="1181112" cy="46177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04660" y="920521"/>
              <a:ext cx="1063764" cy="556234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6768083" y="954024"/>
              <a:ext cx="1079500" cy="360045"/>
            </a:xfrm>
            <a:custGeom>
              <a:avLst/>
              <a:gdLst/>
              <a:ahLst/>
              <a:cxnLst/>
              <a:rect l="l" t="t" r="r" b="b"/>
              <a:pathLst>
                <a:path w="1079500" h="360044">
                  <a:moveTo>
                    <a:pt x="1058037" y="0"/>
                  </a:moveTo>
                  <a:lnTo>
                    <a:pt x="20955" y="0"/>
                  </a:lnTo>
                  <a:lnTo>
                    <a:pt x="12805" y="1649"/>
                  </a:lnTo>
                  <a:lnTo>
                    <a:pt x="6143" y="6143"/>
                  </a:lnTo>
                  <a:lnTo>
                    <a:pt x="1649" y="12805"/>
                  </a:lnTo>
                  <a:lnTo>
                    <a:pt x="0" y="20954"/>
                  </a:lnTo>
                  <a:lnTo>
                    <a:pt x="0" y="338709"/>
                  </a:lnTo>
                  <a:lnTo>
                    <a:pt x="1649" y="346858"/>
                  </a:lnTo>
                  <a:lnTo>
                    <a:pt x="6143" y="353520"/>
                  </a:lnTo>
                  <a:lnTo>
                    <a:pt x="12805" y="358014"/>
                  </a:lnTo>
                  <a:lnTo>
                    <a:pt x="20955" y="359663"/>
                  </a:lnTo>
                  <a:lnTo>
                    <a:pt x="1058037" y="359663"/>
                  </a:lnTo>
                  <a:lnTo>
                    <a:pt x="1066186" y="358014"/>
                  </a:lnTo>
                  <a:lnTo>
                    <a:pt x="1072848" y="353520"/>
                  </a:lnTo>
                  <a:lnTo>
                    <a:pt x="1077342" y="346858"/>
                  </a:lnTo>
                  <a:lnTo>
                    <a:pt x="1078992" y="338709"/>
                  </a:lnTo>
                  <a:lnTo>
                    <a:pt x="1078992" y="20954"/>
                  </a:lnTo>
                  <a:lnTo>
                    <a:pt x="1077342" y="12805"/>
                  </a:lnTo>
                  <a:lnTo>
                    <a:pt x="1072848" y="6143"/>
                  </a:lnTo>
                  <a:lnTo>
                    <a:pt x="1066186" y="1649"/>
                  </a:lnTo>
                  <a:lnTo>
                    <a:pt x="1058037" y="0"/>
                  </a:lnTo>
                  <a:close/>
                </a:path>
              </a:pathLst>
            </a:custGeom>
            <a:solidFill>
              <a:srgbClr val="76B5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29044" y="944880"/>
              <a:ext cx="962405" cy="45491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11980" y="1357858"/>
              <a:ext cx="3523487" cy="64162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64608" y="1298460"/>
              <a:ext cx="2615184" cy="81227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4437888" y="1383792"/>
              <a:ext cx="3421379" cy="539750"/>
            </a:xfrm>
            <a:custGeom>
              <a:avLst/>
              <a:gdLst/>
              <a:ahLst/>
              <a:cxnLst/>
              <a:rect l="l" t="t" r="r" b="b"/>
              <a:pathLst>
                <a:path w="3421379" h="539750">
                  <a:moveTo>
                    <a:pt x="3389884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6"/>
                  </a:lnTo>
                  <a:lnTo>
                    <a:pt x="3389884" y="539496"/>
                  </a:lnTo>
                  <a:lnTo>
                    <a:pt x="3402145" y="537021"/>
                  </a:lnTo>
                  <a:lnTo>
                    <a:pt x="3412156" y="530272"/>
                  </a:lnTo>
                  <a:lnTo>
                    <a:pt x="3418905" y="520261"/>
                  </a:lnTo>
                  <a:lnTo>
                    <a:pt x="3421380" y="508000"/>
                  </a:lnTo>
                  <a:lnTo>
                    <a:pt x="3421380" y="31496"/>
                  </a:lnTo>
                  <a:lnTo>
                    <a:pt x="3418905" y="19234"/>
                  </a:lnTo>
                  <a:lnTo>
                    <a:pt x="3412156" y="9223"/>
                  </a:lnTo>
                  <a:lnTo>
                    <a:pt x="3402145" y="2474"/>
                  </a:lnTo>
                  <a:lnTo>
                    <a:pt x="338988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4656201" y="866493"/>
            <a:ext cx="3005455" cy="104648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  <a:tabLst>
                <a:tab pos="1109980" algn="l"/>
                <a:tab pos="2288540" algn="l"/>
              </a:tabLst>
            </a:pPr>
            <a:r>
              <a:rPr dirty="0" baseline="1736" sz="2400" spc="-15" b="1">
                <a:solidFill>
                  <a:srgbClr val="001F5F"/>
                </a:solidFill>
                <a:latin typeface="Calibri"/>
                <a:cs typeface="Calibri"/>
              </a:rPr>
              <a:t>Ethylen</a:t>
            </a:r>
            <a:r>
              <a:rPr dirty="0" baseline="1736" sz="2400" b="1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Propylen</a:t>
            </a: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Glycerin</a:t>
            </a:r>
            <a:endParaRPr sz="1600">
              <a:latin typeface="Calibri"/>
              <a:cs typeface="Calibri"/>
            </a:endParaRPr>
          </a:p>
          <a:p>
            <a:pPr algn="ctr" marR="12700">
              <a:lnSpc>
                <a:spcPct val="100000"/>
              </a:lnSpc>
              <a:spcBef>
                <a:spcPts val="1075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EPITETRA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Provoz</a:t>
            </a:r>
            <a:endParaRPr sz="1600">
              <a:latin typeface="Calibri"/>
              <a:cs typeface="Calibri"/>
            </a:endParaRPr>
          </a:p>
          <a:p>
            <a:pPr algn="ctr" marR="12065">
              <a:lnSpc>
                <a:spcPct val="100000"/>
              </a:lnSpc>
              <a:spcBef>
                <a:spcPts val="20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„CHLOROVÉ</a:t>
            </a:r>
            <a:r>
              <a:rPr dirty="0" sz="16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PREKURZORY“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7609320" y="2837503"/>
            <a:ext cx="3580129" cy="626745"/>
            <a:chOff x="7609320" y="2837503"/>
            <a:chExt cx="3580129" cy="626745"/>
          </a:xfrm>
        </p:grpSpPr>
        <p:pic>
          <p:nvPicPr>
            <p:cNvPr id="55" name="object 5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09320" y="2837503"/>
              <a:ext cx="3579899" cy="615965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47175" y="2881896"/>
              <a:ext cx="1551431" cy="582155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7626095" y="2845307"/>
              <a:ext cx="3496310" cy="541020"/>
            </a:xfrm>
            <a:custGeom>
              <a:avLst/>
              <a:gdLst/>
              <a:ahLst/>
              <a:cxnLst/>
              <a:rect l="l" t="t" r="r" b="b"/>
              <a:pathLst>
                <a:path w="3496309" h="541020">
                  <a:moveTo>
                    <a:pt x="3464432" y="0"/>
                  </a:moveTo>
                  <a:lnTo>
                    <a:pt x="31623" y="0"/>
                  </a:lnTo>
                  <a:lnTo>
                    <a:pt x="19288" y="2476"/>
                  </a:lnTo>
                  <a:lnTo>
                    <a:pt x="9239" y="9239"/>
                  </a:lnTo>
                  <a:lnTo>
                    <a:pt x="2476" y="19288"/>
                  </a:lnTo>
                  <a:lnTo>
                    <a:pt x="0" y="31622"/>
                  </a:lnTo>
                  <a:lnTo>
                    <a:pt x="0" y="509396"/>
                  </a:lnTo>
                  <a:lnTo>
                    <a:pt x="2476" y="521731"/>
                  </a:lnTo>
                  <a:lnTo>
                    <a:pt x="9239" y="531780"/>
                  </a:lnTo>
                  <a:lnTo>
                    <a:pt x="19288" y="538543"/>
                  </a:lnTo>
                  <a:lnTo>
                    <a:pt x="31623" y="541019"/>
                  </a:lnTo>
                  <a:lnTo>
                    <a:pt x="3464432" y="541019"/>
                  </a:lnTo>
                  <a:lnTo>
                    <a:pt x="3476767" y="538543"/>
                  </a:lnTo>
                  <a:lnTo>
                    <a:pt x="3486816" y="531780"/>
                  </a:lnTo>
                  <a:lnTo>
                    <a:pt x="3493579" y="521731"/>
                  </a:lnTo>
                  <a:lnTo>
                    <a:pt x="3496055" y="509396"/>
                  </a:lnTo>
                  <a:lnTo>
                    <a:pt x="3496055" y="31622"/>
                  </a:lnTo>
                  <a:lnTo>
                    <a:pt x="3493579" y="19288"/>
                  </a:lnTo>
                  <a:lnTo>
                    <a:pt x="3486816" y="9239"/>
                  </a:lnTo>
                  <a:lnTo>
                    <a:pt x="3476767" y="2476"/>
                  </a:lnTo>
                  <a:lnTo>
                    <a:pt x="346443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8799956" y="2951734"/>
            <a:ext cx="1149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EPISPOL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I+II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9" name="object 59" descr=""/>
          <p:cNvGrpSpPr/>
          <p:nvPr/>
        </p:nvGrpSpPr>
        <p:grpSpPr>
          <a:xfrm>
            <a:off x="8261556" y="909853"/>
            <a:ext cx="1164590" cy="528955"/>
            <a:chOff x="8261556" y="909853"/>
            <a:chExt cx="1164590" cy="528955"/>
          </a:xfrm>
        </p:grpSpPr>
        <p:pic>
          <p:nvPicPr>
            <p:cNvPr id="60" name="object 6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61556" y="930984"/>
              <a:ext cx="1164429" cy="434608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71331" y="909853"/>
              <a:ext cx="941857" cy="528802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8278367" y="938783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4">
                  <a:moveTo>
                    <a:pt x="1059560" y="0"/>
                  </a:moveTo>
                  <a:lnTo>
                    <a:pt x="20954" y="0"/>
                  </a:lnTo>
                  <a:lnTo>
                    <a:pt x="12805" y="1649"/>
                  </a:lnTo>
                  <a:lnTo>
                    <a:pt x="6143" y="6143"/>
                  </a:lnTo>
                  <a:lnTo>
                    <a:pt x="1649" y="12805"/>
                  </a:lnTo>
                  <a:lnTo>
                    <a:pt x="0" y="20954"/>
                  </a:lnTo>
                  <a:lnTo>
                    <a:pt x="0" y="338708"/>
                  </a:lnTo>
                  <a:lnTo>
                    <a:pt x="1649" y="346858"/>
                  </a:lnTo>
                  <a:lnTo>
                    <a:pt x="6143" y="353520"/>
                  </a:lnTo>
                  <a:lnTo>
                    <a:pt x="12805" y="358014"/>
                  </a:lnTo>
                  <a:lnTo>
                    <a:pt x="20954" y="359663"/>
                  </a:lnTo>
                  <a:lnTo>
                    <a:pt x="1059560" y="359663"/>
                  </a:lnTo>
                  <a:lnTo>
                    <a:pt x="1067710" y="358014"/>
                  </a:lnTo>
                  <a:lnTo>
                    <a:pt x="1074372" y="353520"/>
                  </a:lnTo>
                  <a:lnTo>
                    <a:pt x="1078866" y="346858"/>
                  </a:lnTo>
                  <a:lnTo>
                    <a:pt x="1080515" y="338708"/>
                  </a:lnTo>
                  <a:lnTo>
                    <a:pt x="1080515" y="20954"/>
                  </a:lnTo>
                  <a:lnTo>
                    <a:pt x="1078866" y="12805"/>
                  </a:lnTo>
                  <a:lnTo>
                    <a:pt x="1074372" y="6143"/>
                  </a:lnTo>
                  <a:lnTo>
                    <a:pt x="1067710" y="1649"/>
                  </a:lnTo>
                  <a:lnTo>
                    <a:pt x="1059560" y="0"/>
                  </a:lnTo>
                  <a:close/>
                </a:path>
              </a:pathLst>
            </a:custGeom>
            <a:solidFill>
              <a:srgbClr val="FBDD0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8507983" y="972438"/>
            <a:ext cx="6210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Aceton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9418319" y="909853"/>
            <a:ext cx="1183005" cy="528955"/>
            <a:chOff x="9418319" y="909853"/>
            <a:chExt cx="1183005" cy="528955"/>
          </a:xfrm>
        </p:grpSpPr>
        <p:pic>
          <p:nvPicPr>
            <p:cNvPr id="65" name="object 6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18319" y="912875"/>
              <a:ext cx="1182624" cy="46177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05771" y="909853"/>
              <a:ext cx="806208" cy="528802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9444227" y="938783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4">
                  <a:moveTo>
                    <a:pt x="1059561" y="0"/>
                  </a:moveTo>
                  <a:lnTo>
                    <a:pt x="20954" y="0"/>
                  </a:lnTo>
                  <a:lnTo>
                    <a:pt x="12805" y="1649"/>
                  </a:lnTo>
                  <a:lnTo>
                    <a:pt x="6143" y="6143"/>
                  </a:lnTo>
                  <a:lnTo>
                    <a:pt x="1649" y="12805"/>
                  </a:lnTo>
                  <a:lnTo>
                    <a:pt x="0" y="20954"/>
                  </a:lnTo>
                  <a:lnTo>
                    <a:pt x="0" y="338708"/>
                  </a:lnTo>
                  <a:lnTo>
                    <a:pt x="1649" y="346858"/>
                  </a:lnTo>
                  <a:lnTo>
                    <a:pt x="6143" y="353520"/>
                  </a:lnTo>
                  <a:lnTo>
                    <a:pt x="12805" y="358014"/>
                  </a:lnTo>
                  <a:lnTo>
                    <a:pt x="20954" y="359663"/>
                  </a:lnTo>
                  <a:lnTo>
                    <a:pt x="1059561" y="359663"/>
                  </a:lnTo>
                  <a:lnTo>
                    <a:pt x="1067710" y="358014"/>
                  </a:lnTo>
                  <a:lnTo>
                    <a:pt x="1074372" y="353520"/>
                  </a:lnTo>
                  <a:lnTo>
                    <a:pt x="1078866" y="346858"/>
                  </a:lnTo>
                  <a:lnTo>
                    <a:pt x="1080516" y="338708"/>
                  </a:lnTo>
                  <a:lnTo>
                    <a:pt x="1080516" y="20954"/>
                  </a:lnTo>
                  <a:lnTo>
                    <a:pt x="1078866" y="12805"/>
                  </a:lnTo>
                  <a:lnTo>
                    <a:pt x="1074372" y="6143"/>
                  </a:lnTo>
                  <a:lnTo>
                    <a:pt x="1067710" y="1649"/>
                  </a:lnTo>
                  <a:lnTo>
                    <a:pt x="1059561" y="0"/>
                  </a:lnTo>
                  <a:close/>
                </a:path>
              </a:pathLst>
            </a:custGeom>
            <a:solidFill>
              <a:srgbClr val="FBDD0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9742423" y="972438"/>
            <a:ext cx="4857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Fenol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10584180" y="909853"/>
            <a:ext cx="1181735" cy="528955"/>
            <a:chOff x="10584180" y="909853"/>
            <a:chExt cx="1181735" cy="528955"/>
          </a:xfrm>
        </p:grpSpPr>
        <p:pic>
          <p:nvPicPr>
            <p:cNvPr id="70" name="object 7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4180" y="912875"/>
              <a:ext cx="1181112" cy="46177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35640" y="909853"/>
              <a:ext cx="678205" cy="528802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10610088" y="938783"/>
              <a:ext cx="1079500" cy="360045"/>
            </a:xfrm>
            <a:custGeom>
              <a:avLst/>
              <a:gdLst/>
              <a:ahLst/>
              <a:cxnLst/>
              <a:rect l="l" t="t" r="r" b="b"/>
              <a:pathLst>
                <a:path w="1079500" h="360044">
                  <a:moveTo>
                    <a:pt x="1058036" y="0"/>
                  </a:moveTo>
                  <a:lnTo>
                    <a:pt x="20954" y="0"/>
                  </a:lnTo>
                  <a:lnTo>
                    <a:pt x="12805" y="1649"/>
                  </a:lnTo>
                  <a:lnTo>
                    <a:pt x="6143" y="6143"/>
                  </a:lnTo>
                  <a:lnTo>
                    <a:pt x="1649" y="12805"/>
                  </a:lnTo>
                  <a:lnTo>
                    <a:pt x="0" y="20954"/>
                  </a:lnTo>
                  <a:lnTo>
                    <a:pt x="0" y="338708"/>
                  </a:lnTo>
                  <a:lnTo>
                    <a:pt x="1649" y="346858"/>
                  </a:lnTo>
                  <a:lnTo>
                    <a:pt x="6143" y="353520"/>
                  </a:lnTo>
                  <a:lnTo>
                    <a:pt x="12805" y="358014"/>
                  </a:lnTo>
                  <a:lnTo>
                    <a:pt x="20954" y="359663"/>
                  </a:lnTo>
                  <a:lnTo>
                    <a:pt x="1058036" y="359663"/>
                  </a:lnTo>
                  <a:lnTo>
                    <a:pt x="1066186" y="358014"/>
                  </a:lnTo>
                  <a:lnTo>
                    <a:pt x="1072848" y="353520"/>
                  </a:lnTo>
                  <a:lnTo>
                    <a:pt x="1077342" y="346858"/>
                  </a:lnTo>
                  <a:lnTo>
                    <a:pt x="1078991" y="338708"/>
                  </a:lnTo>
                  <a:lnTo>
                    <a:pt x="1078991" y="20954"/>
                  </a:lnTo>
                  <a:lnTo>
                    <a:pt x="1077342" y="12805"/>
                  </a:lnTo>
                  <a:lnTo>
                    <a:pt x="1072848" y="6143"/>
                  </a:lnTo>
                  <a:lnTo>
                    <a:pt x="1066186" y="1649"/>
                  </a:lnTo>
                  <a:lnTo>
                    <a:pt x="1058036" y="0"/>
                  </a:lnTo>
                  <a:close/>
                </a:path>
              </a:pathLst>
            </a:custGeom>
            <a:solidFill>
              <a:srgbClr val="FBDD0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10972292" y="972438"/>
            <a:ext cx="356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solidFill>
                  <a:srgbClr val="001F5F"/>
                </a:solidFill>
                <a:latin typeface="Calibri"/>
                <a:cs typeface="Calibri"/>
              </a:rPr>
              <a:t>BPA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489142" y="2823732"/>
            <a:ext cx="881380" cy="614680"/>
            <a:chOff x="489142" y="2823732"/>
            <a:chExt cx="881380" cy="614680"/>
          </a:xfrm>
        </p:grpSpPr>
        <p:pic>
          <p:nvPicPr>
            <p:cNvPr id="75" name="object 7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9142" y="2823732"/>
              <a:ext cx="881007" cy="614518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73024" y="2892577"/>
              <a:ext cx="713257" cy="528802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505968" y="2831592"/>
              <a:ext cx="797560" cy="539750"/>
            </a:xfrm>
            <a:custGeom>
              <a:avLst/>
              <a:gdLst/>
              <a:ahLst/>
              <a:cxnLst/>
              <a:rect l="l" t="t" r="r" b="b"/>
              <a:pathLst>
                <a:path w="797560" h="539750">
                  <a:moveTo>
                    <a:pt x="765556" y="0"/>
                  </a:moveTo>
                  <a:lnTo>
                    <a:pt x="31521" y="0"/>
                  </a:lnTo>
                  <a:lnTo>
                    <a:pt x="19250" y="2474"/>
                  </a:lnTo>
                  <a:lnTo>
                    <a:pt x="9231" y="9223"/>
                  </a:lnTo>
                  <a:lnTo>
                    <a:pt x="2476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6" y="520261"/>
                  </a:lnTo>
                  <a:lnTo>
                    <a:pt x="9231" y="530272"/>
                  </a:lnTo>
                  <a:lnTo>
                    <a:pt x="19250" y="537021"/>
                  </a:lnTo>
                  <a:lnTo>
                    <a:pt x="31521" y="539496"/>
                  </a:lnTo>
                  <a:lnTo>
                    <a:pt x="765556" y="539496"/>
                  </a:lnTo>
                  <a:lnTo>
                    <a:pt x="777817" y="537021"/>
                  </a:lnTo>
                  <a:lnTo>
                    <a:pt x="787828" y="530272"/>
                  </a:lnTo>
                  <a:lnTo>
                    <a:pt x="794577" y="520261"/>
                  </a:lnTo>
                  <a:lnTo>
                    <a:pt x="797051" y="508000"/>
                  </a:lnTo>
                  <a:lnTo>
                    <a:pt x="797051" y="31496"/>
                  </a:lnTo>
                  <a:lnTo>
                    <a:pt x="794577" y="19234"/>
                  </a:lnTo>
                  <a:lnTo>
                    <a:pt x="787828" y="9223"/>
                  </a:lnTo>
                  <a:lnTo>
                    <a:pt x="777817" y="2474"/>
                  </a:lnTo>
                  <a:lnTo>
                    <a:pt x="765556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708456" y="2954858"/>
            <a:ext cx="3930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KOH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1328927" y="2813291"/>
            <a:ext cx="869315" cy="643255"/>
            <a:chOff x="1328927" y="2813291"/>
            <a:chExt cx="869315" cy="643255"/>
          </a:xfrm>
        </p:grpSpPr>
        <p:pic>
          <p:nvPicPr>
            <p:cNvPr id="80" name="object 8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8927" y="2813291"/>
              <a:ext cx="868705" cy="643140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39595" y="2900197"/>
              <a:ext cx="845819" cy="528802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1354835" y="2839211"/>
              <a:ext cx="767080" cy="541020"/>
            </a:xfrm>
            <a:custGeom>
              <a:avLst/>
              <a:gdLst/>
              <a:ahLst/>
              <a:cxnLst/>
              <a:rect l="l" t="t" r="r" b="b"/>
              <a:pathLst>
                <a:path w="767080" h="541020">
                  <a:moveTo>
                    <a:pt x="734949" y="0"/>
                  </a:moveTo>
                  <a:lnTo>
                    <a:pt x="31622" y="0"/>
                  </a:lnTo>
                  <a:lnTo>
                    <a:pt x="19288" y="2476"/>
                  </a:lnTo>
                  <a:lnTo>
                    <a:pt x="9239" y="9239"/>
                  </a:lnTo>
                  <a:lnTo>
                    <a:pt x="2476" y="19288"/>
                  </a:lnTo>
                  <a:lnTo>
                    <a:pt x="0" y="31623"/>
                  </a:lnTo>
                  <a:lnTo>
                    <a:pt x="0" y="509397"/>
                  </a:lnTo>
                  <a:lnTo>
                    <a:pt x="2476" y="521731"/>
                  </a:lnTo>
                  <a:lnTo>
                    <a:pt x="9239" y="531780"/>
                  </a:lnTo>
                  <a:lnTo>
                    <a:pt x="19288" y="538543"/>
                  </a:lnTo>
                  <a:lnTo>
                    <a:pt x="31622" y="541020"/>
                  </a:lnTo>
                  <a:lnTo>
                    <a:pt x="734949" y="541020"/>
                  </a:lnTo>
                  <a:lnTo>
                    <a:pt x="747283" y="538543"/>
                  </a:lnTo>
                  <a:lnTo>
                    <a:pt x="757332" y="531780"/>
                  </a:lnTo>
                  <a:lnTo>
                    <a:pt x="764095" y="521731"/>
                  </a:lnTo>
                  <a:lnTo>
                    <a:pt x="766571" y="509397"/>
                  </a:lnTo>
                  <a:lnTo>
                    <a:pt x="766571" y="31623"/>
                  </a:lnTo>
                  <a:lnTo>
                    <a:pt x="764095" y="19288"/>
                  </a:lnTo>
                  <a:lnTo>
                    <a:pt x="757332" y="9239"/>
                  </a:lnTo>
                  <a:lnTo>
                    <a:pt x="747283" y="2476"/>
                  </a:lnTo>
                  <a:lnTo>
                    <a:pt x="734949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 txBox="1"/>
          <p:nvPr/>
        </p:nvSpPr>
        <p:spPr>
          <a:xfrm>
            <a:off x="1475994" y="2963672"/>
            <a:ext cx="5251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NaOH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4" name="object 84" descr=""/>
          <p:cNvGrpSpPr/>
          <p:nvPr/>
        </p:nvGrpSpPr>
        <p:grpSpPr>
          <a:xfrm>
            <a:off x="5590032" y="3863340"/>
            <a:ext cx="1187450" cy="772795"/>
            <a:chOff x="5590032" y="3863340"/>
            <a:chExt cx="1187450" cy="772795"/>
          </a:xfrm>
        </p:grpSpPr>
        <p:pic>
          <p:nvPicPr>
            <p:cNvPr id="85" name="object 8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90032" y="3898366"/>
              <a:ext cx="1182623" cy="641629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32704" y="3863340"/>
              <a:ext cx="1144536" cy="772668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5615940" y="3924300"/>
              <a:ext cx="1080770" cy="539750"/>
            </a:xfrm>
            <a:custGeom>
              <a:avLst/>
              <a:gdLst/>
              <a:ahLst/>
              <a:cxnLst/>
              <a:rect l="l" t="t" r="r" b="b"/>
              <a:pathLst>
                <a:path w="1080770" h="539750">
                  <a:moveTo>
                    <a:pt x="1049019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5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5"/>
                  </a:lnTo>
                  <a:lnTo>
                    <a:pt x="1049019" y="539495"/>
                  </a:lnTo>
                  <a:lnTo>
                    <a:pt x="1061281" y="537021"/>
                  </a:lnTo>
                  <a:lnTo>
                    <a:pt x="1071292" y="530272"/>
                  </a:lnTo>
                  <a:lnTo>
                    <a:pt x="1078041" y="520261"/>
                  </a:lnTo>
                  <a:lnTo>
                    <a:pt x="1080515" y="508000"/>
                  </a:lnTo>
                  <a:lnTo>
                    <a:pt x="1080515" y="31495"/>
                  </a:lnTo>
                  <a:lnTo>
                    <a:pt x="1078041" y="19234"/>
                  </a:lnTo>
                  <a:lnTo>
                    <a:pt x="1071292" y="9223"/>
                  </a:lnTo>
                  <a:lnTo>
                    <a:pt x="1061281" y="2474"/>
                  </a:lnTo>
                  <a:lnTo>
                    <a:pt x="1049019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 descr=""/>
          <p:cNvSpPr txBox="1"/>
          <p:nvPr/>
        </p:nvSpPr>
        <p:spPr>
          <a:xfrm>
            <a:off x="5769355" y="3926204"/>
            <a:ext cx="7747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Chlorové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5798311" y="4170045"/>
            <a:ext cx="7162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deriváty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0" name="object 90" descr=""/>
          <p:cNvGrpSpPr/>
          <p:nvPr/>
        </p:nvGrpSpPr>
        <p:grpSpPr>
          <a:xfrm>
            <a:off x="4408932" y="3861790"/>
            <a:ext cx="1190625" cy="749935"/>
            <a:chOff x="4408932" y="3861790"/>
            <a:chExt cx="1190625" cy="749935"/>
          </a:xfrm>
        </p:grpSpPr>
        <p:pic>
          <p:nvPicPr>
            <p:cNvPr id="91" name="object 9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11980" y="3889222"/>
              <a:ext cx="1182624" cy="641629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08932" y="3861790"/>
              <a:ext cx="1190256" cy="749833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4437888" y="3915156"/>
              <a:ext cx="1080770" cy="539750"/>
            </a:xfrm>
            <a:custGeom>
              <a:avLst/>
              <a:gdLst/>
              <a:ahLst/>
              <a:cxnLst/>
              <a:rect l="l" t="t" r="r" b="b"/>
              <a:pathLst>
                <a:path w="1080770" h="539750">
                  <a:moveTo>
                    <a:pt x="1049020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6"/>
                  </a:lnTo>
                  <a:lnTo>
                    <a:pt x="1049020" y="539496"/>
                  </a:lnTo>
                  <a:lnTo>
                    <a:pt x="1061281" y="537021"/>
                  </a:lnTo>
                  <a:lnTo>
                    <a:pt x="1071292" y="530272"/>
                  </a:lnTo>
                  <a:lnTo>
                    <a:pt x="1078041" y="520261"/>
                  </a:lnTo>
                  <a:lnTo>
                    <a:pt x="1080515" y="508000"/>
                  </a:lnTo>
                  <a:lnTo>
                    <a:pt x="1080515" y="31496"/>
                  </a:lnTo>
                  <a:lnTo>
                    <a:pt x="1078041" y="19234"/>
                  </a:lnTo>
                  <a:lnTo>
                    <a:pt x="1071292" y="9223"/>
                  </a:lnTo>
                  <a:lnTo>
                    <a:pt x="1061281" y="2474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4538217" y="3924680"/>
            <a:ext cx="880110" cy="497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Chlorové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prekurzory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95" name="object 95" descr=""/>
          <p:cNvGrpSpPr/>
          <p:nvPr/>
        </p:nvGrpSpPr>
        <p:grpSpPr>
          <a:xfrm>
            <a:off x="6812260" y="4233668"/>
            <a:ext cx="3503929" cy="532130"/>
            <a:chOff x="6812260" y="4233668"/>
            <a:chExt cx="3503929" cy="532130"/>
          </a:xfrm>
        </p:grpSpPr>
        <p:pic>
          <p:nvPicPr>
            <p:cNvPr id="96" name="object 9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12260" y="4233668"/>
              <a:ext cx="3503715" cy="473995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03819" y="4236745"/>
              <a:ext cx="1717548" cy="528802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6829043" y="4250436"/>
              <a:ext cx="3420110" cy="390525"/>
            </a:xfrm>
            <a:custGeom>
              <a:avLst/>
              <a:gdLst/>
              <a:ahLst/>
              <a:cxnLst/>
              <a:rect l="l" t="t" r="r" b="b"/>
              <a:pathLst>
                <a:path w="3420109" h="390525">
                  <a:moveTo>
                    <a:pt x="3397123" y="0"/>
                  </a:moveTo>
                  <a:lnTo>
                    <a:pt x="22732" y="0"/>
                  </a:lnTo>
                  <a:lnTo>
                    <a:pt x="13876" y="1783"/>
                  </a:lnTo>
                  <a:lnTo>
                    <a:pt x="6651" y="6651"/>
                  </a:lnTo>
                  <a:lnTo>
                    <a:pt x="1783" y="13876"/>
                  </a:lnTo>
                  <a:lnTo>
                    <a:pt x="0" y="22732"/>
                  </a:lnTo>
                  <a:lnTo>
                    <a:pt x="0" y="367411"/>
                  </a:lnTo>
                  <a:lnTo>
                    <a:pt x="1783" y="376267"/>
                  </a:lnTo>
                  <a:lnTo>
                    <a:pt x="6651" y="383492"/>
                  </a:lnTo>
                  <a:lnTo>
                    <a:pt x="13876" y="388360"/>
                  </a:lnTo>
                  <a:lnTo>
                    <a:pt x="22732" y="390144"/>
                  </a:lnTo>
                  <a:lnTo>
                    <a:pt x="3397123" y="390144"/>
                  </a:lnTo>
                  <a:lnTo>
                    <a:pt x="3405979" y="388360"/>
                  </a:lnTo>
                  <a:lnTo>
                    <a:pt x="3413204" y="383492"/>
                  </a:lnTo>
                  <a:lnTo>
                    <a:pt x="3418072" y="376267"/>
                  </a:lnTo>
                  <a:lnTo>
                    <a:pt x="3419855" y="367411"/>
                  </a:lnTo>
                  <a:lnTo>
                    <a:pt x="3419855" y="22732"/>
                  </a:lnTo>
                  <a:lnTo>
                    <a:pt x="3418072" y="13876"/>
                  </a:lnTo>
                  <a:lnTo>
                    <a:pt x="3413204" y="6651"/>
                  </a:lnTo>
                  <a:lnTo>
                    <a:pt x="3405979" y="1783"/>
                  </a:lnTo>
                  <a:lnTo>
                    <a:pt x="3397123" y="0"/>
                  </a:lnTo>
                  <a:close/>
                </a:path>
              </a:pathLst>
            </a:custGeom>
            <a:solidFill>
              <a:srgbClr val="FBDD0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 descr=""/>
          <p:cNvSpPr txBox="1"/>
          <p:nvPr/>
        </p:nvSpPr>
        <p:spPr>
          <a:xfrm>
            <a:off x="7841106" y="4300220"/>
            <a:ext cx="1397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4679"/>
                </a:solidFill>
                <a:latin typeface="Calibri"/>
                <a:cs typeface="Calibri"/>
              </a:rPr>
              <a:t>Ostatní</a:t>
            </a:r>
            <a:r>
              <a:rPr dirty="0" sz="1600" spc="-90" b="1">
                <a:solidFill>
                  <a:srgbClr val="004679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4679"/>
                </a:solidFill>
                <a:latin typeface="Calibri"/>
                <a:cs typeface="Calibri"/>
              </a:rPr>
              <a:t>suroviny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0" name="object 100" descr=""/>
          <p:cNvGrpSpPr/>
          <p:nvPr/>
        </p:nvGrpSpPr>
        <p:grpSpPr>
          <a:xfrm>
            <a:off x="6824433" y="4885931"/>
            <a:ext cx="1056640" cy="688975"/>
            <a:chOff x="6824433" y="4885931"/>
            <a:chExt cx="1056640" cy="688975"/>
          </a:xfrm>
        </p:grpSpPr>
        <p:pic>
          <p:nvPicPr>
            <p:cNvPr id="101" name="object 101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24433" y="4900944"/>
              <a:ext cx="1056209" cy="614518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0003" y="4885931"/>
              <a:ext cx="923569" cy="688860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6841235" y="4908803"/>
              <a:ext cx="972819" cy="539750"/>
            </a:xfrm>
            <a:custGeom>
              <a:avLst/>
              <a:gdLst/>
              <a:ahLst/>
              <a:cxnLst/>
              <a:rect l="l" t="t" r="r" b="b"/>
              <a:pathLst>
                <a:path w="972820" h="539750">
                  <a:moveTo>
                    <a:pt x="940816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6"/>
                  </a:lnTo>
                  <a:lnTo>
                    <a:pt x="940816" y="539496"/>
                  </a:lnTo>
                  <a:lnTo>
                    <a:pt x="953077" y="537021"/>
                  </a:lnTo>
                  <a:lnTo>
                    <a:pt x="963088" y="530272"/>
                  </a:lnTo>
                  <a:lnTo>
                    <a:pt x="969837" y="520261"/>
                  </a:lnTo>
                  <a:lnTo>
                    <a:pt x="972312" y="508000"/>
                  </a:lnTo>
                  <a:lnTo>
                    <a:pt x="972312" y="31496"/>
                  </a:lnTo>
                  <a:lnTo>
                    <a:pt x="969837" y="19234"/>
                  </a:lnTo>
                  <a:lnTo>
                    <a:pt x="963088" y="9223"/>
                  </a:lnTo>
                  <a:lnTo>
                    <a:pt x="953077" y="2474"/>
                  </a:lnTo>
                  <a:lnTo>
                    <a:pt x="940816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" name="object 104" descr=""/>
          <p:cNvSpPr txBox="1"/>
          <p:nvPr/>
        </p:nvSpPr>
        <p:spPr>
          <a:xfrm>
            <a:off x="7010781" y="4941570"/>
            <a:ext cx="6337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Epoxy deriváty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5" name="object 105" descr=""/>
          <p:cNvGrpSpPr/>
          <p:nvPr/>
        </p:nvGrpSpPr>
        <p:grpSpPr>
          <a:xfrm>
            <a:off x="9252165" y="4900944"/>
            <a:ext cx="1056640" cy="614680"/>
            <a:chOff x="9252165" y="4900944"/>
            <a:chExt cx="1056640" cy="614680"/>
          </a:xfrm>
        </p:grpSpPr>
        <p:pic>
          <p:nvPicPr>
            <p:cNvPr id="106" name="object 10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252165" y="4900944"/>
              <a:ext cx="1056209" cy="614518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322308" y="4992585"/>
              <a:ext cx="912863" cy="475526"/>
            </a:xfrm>
            <a:prstGeom prst="rect">
              <a:avLst/>
            </a:prstGeom>
          </p:spPr>
        </p:pic>
        <p:sp>
          <p:nvSpPr>
            <p:cNvPr id="108" name="object 108" descr=""/>
            <p:cNvSpPr/>
            <p:nvPr/>
          </p:nvSpPr>
          <p:spPr>
            <a:xfrm>
              <a:off x="9268968" y="4908803"/>
              <a:ext cx="972819" cy="539750"/>
            </a:xfrm>
            <a:custGeom>
              <a:avLst/>
              <a:gdLst/>
              <a:ahLst/>
              <a:cxnLst/>
              <a:rect l="l" t="t" r="r" b="b"/>
              <a:pathLst>
                <a:path w="972820" h="539750">
                  <a:moveTo>
                    <a:pt x="940815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6"/>
                  </a:lnTo>
                  <a:lnTo>
                    <a:pt x="940815" y="539496"/>
                  </a:lnTo>
                  <a:lnTo>
                    <a:pt x="953077" y="537021"/>
                  </a:lnTo>
                  <a:lnTo>
                    <a:pt x="963088" y="530272"/>
                  </a:lnTo>
                  <a:lnTo>
                    <a:pt x="969837" y="520261"/>
                  </a:lnTo>
                  <a:lnTo>
                    <a:pt x="972311" y="508000"/>
                  </a:lnTo>
                  <a:lnTo>
                    <a:pt x="972311" y="31496"/>
                  </a:lnTo>
                  <a:lnTo>
                    <a:pt x="969837" y="19234"/>
                  </a:lnTo>
                  <a:lnTo>
                    <a:pt x="963088" y="9223"/>
                  </a:lnTo>
                  <a:lnTo>
                    <a:pt x="953077" y="2474"/>
                  </a:lnTo>
                  <a:lnTo>
                    <a:pt x="940815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 descr=""/>
          <p:cNvSpPr txBox="1"/>
          <p:nvPr/>
        </p:nvSpPr>
        <p:spPr>
          <a:xfrm>
            <a:off x="9444355" y="5048250"/>
            <a:ext cx="6223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Tvrdidla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0" name="object 110" descr=""/>
          <p:cNvGrpSpPr/>
          <p:nvPr/>
        </p:nvGrpSpPr>
        <p:grpSpPr>
          <a:xfrm>
            <a:off x="10594801" y="3544584"/>
            <a:ext cx="1164590" cy="614680"/>
            <a:chOff x="10594801" y="3544584"/>
            <a:chExt cx="1164590" cy="614680"/>
          </a:xfrm>
        </p:grpSpPr>
        <p:pic>
          <p:nvPicPr>
            <p:cNvPr id="111" name="object 11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594801" y="3544584"/>
              <a:ext cx="1164429" cy="614518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847832" y="3611905"/>
              <a:ext cx="655307" cy="528802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10611612" y="3552444"/>
              <a:ext cx="1080770" cy="539750"/>
            </a:xfrm>
            <a:custGeom>
              <a:avLst/>
              <a:gdLst/>
              <a:ahLst/>
              <a:cxnLst/>
              <a:rect l="l" t="t" r="r" b="b"/>
              <a:pathLst>
                <a:path w="1080770" h="539750">
                  <a:moveTo>
                    <a:pt x="1049020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5"/>
                  </a:lnTo>
                  <a:lnTo>
                    <a:pt x="0" y="507999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5"/>
                  </a:lnTo>
                  <a:lnTo>
                    <a:pt x="1049020" y="539495"/>
                  </a:lnTo>
                  <a:lnTo>
                    <a:pt x="1061281" y="537021"/>
                  </a:lnTo>
                  <a:lnTo>
                    <a:pt x="1071292" y="530272"/>
                  </a:lnTo>
                  <a:lnTo>
                    <a:pt x="1078041" y="520261"/>
                  </a:lnTo>
                  <a:lnTo>
                    <a:pt x="1080516" y="507999"/>
                  </a:lnTo>
                  <a:lnTo>
                    <a:pt x="1080516" y="31495"/>
                  </a:lnTo>
                  <a:lnTo>
                    <a:pt x="1078041" y="19234"/>
                  </a:lnTo>
                  <a:lnTo>
                    <a:pt x="1071292" y="9223"/>
                  </a:lnTo>
                  <a:lnTo>
                    <a:pt x="1061281" y="2474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 descr=""/>
          <p:cNvSpPr txBox="1"/>
          <p:nvPr/>
        </p:nvSpPr>
        <p:spPr>
          <a:xfrm>
            <a:off x="10985118" y="3676015"/>
            <a:ext cx="3346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5" name="object 115" descr=""/>
          <p:cNvGrpSpPr/>
          <p:nvPr/>
        </p:nvGrpSpPr>
        <p:grpSpPr>
          <a:xfrm>
            <a:off x="8055825" y="4885931"/>
            <a:ext cx="1056640" cy="688975"/>
            <a:chOff x="8055825" y="4885931"/>
            <a:chExt cx="1056640" cy="688975"/>
          </a:xfrm>
        </p:grpSpPr>
        <p:pic>
          <p:nvPicPr>
            <p:cNvPr id="116" name="object 11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55825" y="4900944"/>
              <a:ext cx="1056209" cy="614518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19872" y="4885931"/>
              <a:ext cx="925080" cy="688860"/>
            </a:xfrm>
            <a:prstGeom prst="rect">
              <a:avLst/>
            </a:prstGeom>
          </p:spPr>
        </p:pic>
        <p:sp>
          <p:nvSpPr>
            <p:cNvPr id="118" name="object 118" descr=""/>
            <p:cNvSpPr/>
            <p:nvPr/>
          </p:nvSpPr>
          <p:spPr>
            <a:xfrm>
              <a:off x="8072628" y="4908803"/>
              <a:ext cx="972819" cy="539750"/>
            </a:xfrm>
            <a:custGeom>
              <a:avLst/>
              <a:gdLst/>
              <a:ahLst/>
              <a:cxnLst/>
              <a:rect l="l" t="t" r="r" b="b"/>
              <a:pathLst>
                <a:path w="972820" h="539750">
                  <a:moveTo>
                    <a:pt x="940816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6"/>
                  </a:lnTo>
                  <a:lnTo>
                    <a:pt x="940816" y="539496"/>
                  </a:lnTo>
                  <a:lnTo>
                    <a:pt x="953077" y="537021"/>
                  </a:lnTo>
                  <a:lnTo>
                    <a:pt x="963088" y="530272"/>
                  </a:lnTo>
                  <a:lnTo>
                    <a:pt x="969837" y="520261"/>
                  </a:lnTo>
                  <a:lnTo>
                    <a:pt x="972312" y="508000"/>
                  </a:lnTo>
                  <a:lnTo>
                    <a:pt x="972312" y="31496"/>
                  </a:lnTo>
                  <a:lnTo>
                    <a:pt x="969837" y="19234"/>
                  </a:lnTo>
                  <a:lnTo>
                    <a:pt x="963088" y="9223"/>
                  </a:lnTo>
                  <a:lnTo>
                    <a:pt x="953077" y="2474"/>
                  </a:lnTo>
                  <a:lnTo>
                    <a:pt x="940816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 descr=""/>
          <p:cNvSpPr txBox="1"/>
          <p:nvPr/>
        </p:nvSpPr>
        <p:spPr>
          <a:xfrm>
            <a:off x="8241538" y="4941570"/>
            <a:ext cx="63627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Epoxy 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Systémy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7609285" y="2205043"/>
            <a:ext cx="1438910" cy="2794000"/>
            <a:chOff x="7609285" y="2205043"/>
            <a:chExt cx="1438910" cy="2794000"/>
          </a:xfrm>
        </p:grpSpPr>
        <p:pic>
          <p:nvPicPr>
            <p:cNvPr id="121" name="object 12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44712" y="4770119"/>
              <a:ext cx="303275" cy="228600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09285" y="2205043"/>
              <a:ext cx="1164429" cy="615965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847076" y="2269261"/>
              <a:ext cx="704113" cy="556234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7626096" y="2212847"/>
              <a:ext cx="1080770" cy="541020"/>
            </a:xfrm>
            <a:custGeom>
              <a:avLst/>
              <a:gdLst/>
              <a:ahLst/>
              <a:cxnLst/>
              <a:rect l="l" t="t" r="r" b="b"/>
              <a:pathLst>
                <a:path w="1080770" h="541019">
                  <a:moveTo>
                    <a:pt x="1048893" y="0"/>
                  </a:moveTo>
                  <a:lnTo>
                    <a:pt x="31623" y="0"/>
                  </a:lnTo>
                  <a:lnTo>
                    <a:pt x="19288" y="2476"/>
                  </a:lnTo>
                  <a:lnTo>
                    <a:pt x="9239" y="9239"/>
                  </a:lnTo>
                  <a:lnTo>
                    <a:pt x="2476" y="19288"/>
                  </a:lnTo>
                  <a:lnTo>
                    <a:pt x="0" y="31623"/>
                  </a:lnTo>
                  <a:lnTo>
                    <a:pt x="0" y="509397"/>
                  </a:lnTo>
                  <a:lnTo>
                    <a:pt x="2476" y="521731"/>
                  </a:lnTo>
                  <a:lnTo>
                    <a:pt x="9239" y="531780"/>
                  </a:lnTo>
                  <a:lnTo>
                    <a:pt x="19288" y="538543"/>
                  </a:lnTo>
                  <a:lnTo>
                    <a:pt x="31623" y="541019"/>
                  </a:lnTo>
                  <a:lnTo>
                    <a:pt x="1048893" y="541019"/>
                  </a:lnTo>
                  <a:lnTo>
                    <a:pt x="1061227" y="538543"/>
                  </a:lnTo>
                  <a:lnTo>
                    <a:pt x="1071276" y="531780"/>
                  </a:lnTo>
                  <a:lnTo>
                    <a:pt x="1078039" y="521731"/>
                  </a:lnTo>
                  <a:lnTo>
                    <a:pt x="1080515" y="509397"/>
                  </a:lnTo>
                  <a:lnTo>
                    <a:pt x="1080515" y="31623"/>
                  </a:lnTo>
                  <a:lnTo>
                    <a:pt x="1078039" y="19288"/>
                  </a:lnTo>
                  <a:lnTo>
                    <a:pt x="1071276" y="9239"/>
                  </a:lnTo>
                  <a:lnTo>
                    <a:pt x="1061227" y="2476"/>
                  </a:lnTo>
                  <a:lnTo>
                    <a:pt x="1048893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872984" y="2295143"/>
              <a:ext cx="602729" cy="454913"/>
            </a:xfrm>
            <a:prstGeom prst="rect">
              <a:avLst/>
            </a:prstGeom>
          </p:spPr>
        </p:pic>
      </p:grpSp>
      <p:sp>
        <p:nvSpPr>
          <p:cNvPr id="126" name="object 126" descr=""/>
          <p:cNvSpPr txBox="1"/>
          <p:nvPr/>
        </p:nvSpPr>
        <p:spPr>
          <a:xfrm>
            <a:off x="7988554" y="2337307"/>
            <a:ext cx="356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ECH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7" name="object 127" descr=""/>
          <p:cNvGrpSpPr/>
          <p:nvPr/>
        </p:nvGrpSpPr>
        <p:grpSpPr>
          <a:xfrm>
            <a:off x="8904731" y="3621023"/>
            <a:ext cx="1080770" cy="539750"/>
            <a:chOff x="8904731" y="3621023"/>
            <a:chExt cx="1080770" cy="539750"/>
          </a:xfrm>
        </p:grpSpPr>
        <p:sp>
          <p:nvSpPr>
            <p:cNvPr id="128" name="object 128" descr=""/>
            <p:cNvSpPr/>
            <p:nvPr/>
          </p:nvSpPr>
          <p:spPr>
            <a:xfrm>
              <a:off x="8904731" y="3621023"/>
              <a:ext cx="1080770" cy="539750"/>
            </a:xfrm>
            <a:custGeom>
              <a:avLst/>
              <a:gdLst/>
              <a:ahLst/>
              <a:cxnLst/>
              <a:rect l="l" t="t" r="r" b="b"/>
              <a:pathLst>
                <a:path w="1080770" h="539750">
                  <a:moveTo>
                    <a:pt x="1049020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5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5"/>
                  </a:lnTo>
                  <a:lnTo>
                    <a:pt x="1049020" y="539495"/>
                  </a:lnTo>
                  <a:lnTo>
                    <a:pt x="1061281" y="537021"/>
                  </a:lnTo>
                  <a:lnTo>
                    <a:pt x="1071292" y="530272"/>
                  </a:lnTo>
                  <a:lnTo>
                    <a:pt x="1078041" y="520261"/>
                  </a:lnTo>
                  <a:lnTo>
                    <a:pt x="1080516" y="508000"/>
                  </a:lnTo>
                  <a:lnTo>
                    <a:pt x="1080516" y="31495"/>
                  </a:lnTo>
                  <a:lnTo>
                    <a:pt x="1078041" y="19234"/>
                  </a:lnTo>
                  <a:lnTo>
                    <a:pt x="1071292" y="9223"/>
                  </a:lnTo>
                  <a:lnTo>
                    <a:pt x="1061281" y="2474"/>
                  </a:lnTo>
                  <a:lnTo>
                    <a:pt x="1049020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168383" y="3701795"/>
              <a:ext cx="570737" cy="454913"/>
            </a:xfrm>
            <a:prstGeom prst="rect">
              <a:avLst/>
            </a:prstGeom>
          </p:spPr>
        </p:pic>
      </p:grpSp>
      <p:sp>
        <p:nvSpPr>
          <p:cNvPr id="130" name="object 130" descr=""/>
          <p:cNvSpPr txBox="1"/>
          <p:nvPr/>
        </p:nvSpPr>
        <p:spPr>
          <a:xfrm>
            <a:off x="9284334" y="3744848"/>
            <a:ext cx="3244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LER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1" name="object 131" descr=""/>
          <p:cNvGrpSpPr/>
          <p:nvPr/>
        </p:nvGrpSpPr>
        <p:grpSpPr>
          <a:xfrm>
            <a:off x="483106" y="1368552"/>
            <a:ext cx="11273155" cy="4970145"/>
            <a:chOff x="483106" y="1368552"/>
            <a:chExt cx="11273155" cy="4970145"/>
          </a:xfrm>
        </p:grpSpPr>
        <p:sp>
          <p:nvSpPr>
            <p:cNvPr id="132" name="object 132" descr=""/>
            <p:cNvSpPr/>
            <p:nvPr/>
          </p:nvSpPr>
          <p:spPr>
            <a:xfrm>
              <a:off x="9011411" y="1368552"/>
              <a:ext cx="144780" cy="769620"/>
            </a:xfrm>
            <a:custGeom>
              <a:avLst/>
              <a:gdLst/>
              <a:ahLst/>
              <a:cxnLst/>
              <a:rect l="l" t="t" r="r" b="b"/>
              <a:pathLst>
                <a:path w="144779" h="769619">
                  <a:moveTo>
                    <a:pt x="108585" y="0"/>
                  </a:moveTo>
                  <a:lnTo>
                    <a:pt x="36195" y="0"/>
                  </a:lnTo>
                  <a:lnTo>
                    <a:pt x="36195" y="697230"/>
                  </a:lnTo>
                  <a:lnTo>
                    <a:pt x="0" y="697230"/>
                  </a:lnTo>
                  <a:lnTo>
                    <a:pt x="72390" y="769620"/>
                  </a:lnTo>
                  <a:lnTo>
                    <a:pt x="144780" y="697230"/>
                  </a:lnTo>
                  <a:lnTo>
                    <a:pt x="108585" y="697230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3106" y="5740879"/>
              <a:ext cx="11273030" cy="483138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99331" y="5702808"/>
              <a:ext cx="4642104" cy="635508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499871" y="5757672"/>
              <a:ext cx="11189335" cy="399415"/>
            </a:xfrm>
            <a:custGeom>
              <a:avLst/>
              <a:gdLst/>
              <a:ahLst/>
              <a:cxnLst/>
              <a:rect l="l" t="t" r="r" b="b"/>
              <a:pathLst>
                <a:path w="11189335" h="399414">
                  <a:moveTo>
                    <a:pt x="11165840" y="0"/>
                  </a:moveTo>
                  <a:lnTo>
                    <a:pt x="23329" y="0"/>
                  </a:lnTo>
                  <a:lnTo>
                    <a:pt x="14251" y="1834"/>
                  </a:lnTo>
                  <a:lnTo>
                    <a:pt x="6835" y="6835"/>
                  </a:lnTo>
                  <a:lnTo>
                    <a:pt x="1834" y="14251"/>
                  </a:lnTo>
                  <a:lnTo>
                    <a:pt x="0" y="23329"/>
                  </a:lnTo>
                  <a:lnTo>
                    <a:pt x="0" y="375958"/>
                  </a:lnTo>
                  <a:lnTo>
                    <a:pt x="1834" y="385036"/>
                  </a:lnTo>
                  <a:lnTo>
                    <a:pt x="6835" y="392452"/>
                  </a:lnTo>
                  <a:lnTo>
                    <a:pt x="14251" y="397453"/>
                  </a:lnTo>
                  <a:lnTo>
                    <a:pt x="23329" y="399287"/>
                  </a:lnTo>
                  <a:lnTo>
                    <a:pt x="11165840" y="399287"/>
                  </a:lnTo>
                  <a:lnTo>
                    <a:pt x="11174956" y="397453"/>
                  </a:lnTo>
                  <a:lnTo>
                    <a:pt x="11182381" y="392452"/>
                  </a:lnTo>
                  <a:lnTo>
                    <a:pt x="11187378" y="385036"/>
                  </a:lnTo>
                  <a:lnTo>
                    <a:pt x="11189208" y="375958"/>
                  </a:lnTo>
                  <a:lnTo>
                    <a:pt x="11189208" y="23329"/>
                  </a:lnTo>
                  <a:lnTo>
                    <a:pt x="11187378" y="14251"/>
                  </a:lnTo>
                  <a:lnTo>
                    <a:pt x="11182381" y="6835"/>
                  </a:lnTo>
                  <a:lnTo>
                    <a:pt x="11174956" y="1834"/>
                  </a:lnTo>
                  <a:lnTo>
                    <a:pt x="11165840" y="0"/>
                  </a:lnTo>
                  <a:close/>
                </a:path>
              </a:pathLst>
            </a:custGeom>
            <a:solidFill>
              <a:srgbClr val="679BA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136" descr=""/>
          <p:cNvSpPr txBox="1"/>
          <p:nvPr/>
        </p:nvSpPr>
        <p:spPr>
          <a:xfrm>
            <a:off x="3965575" y="5776366"/>
            <a:ext cx="161036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 Z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z="2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5779389" y="5776366"/>
            <a:ext cx="244729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3530" algn="l"/>
              </a:tabLst>
            </a:pP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	D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 T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B U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Ř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8" name="object 138" descr=""/>
          <p:cNvGrpSpPr/>
          <p:nvPr/>
        </p:nvGrpSpPr>
        <p:grpSpPr>
          <a:xfrm>
            <a:off x="832103" y="1959864"/>
            <a:ext cx="9205595" cy="3743325"/>
            <a:chOff x="832103" y="1959864"/>
            <a:chExt cx="9205595" cy="3743325"/>
          </a:xfrm>
        </p:grpSpPr>
        <p:sp>
          <p:nvSpPr>
            <p:cNvPr id="139" name="object 139" descr=""/>
            <p:cNvSpPr/>
            <p:nvPr/>
          </p:nvSpPr>
          <p:spPr>
            <a:xfrm>
              <a:off x="832091" y="1961387"/>
              <a:ext cx="4097020" cy="3741420"/>
            </a:xfrm>
            <a:custGeom>
              <a:avLst/>
              <a:gdLst/>
              <a:ahLst/>
              <a:cxnLst/>
              <a:rect l="l" t="t" r="r" b="b"/>
              <a:pathLst>
                <a:path w="4097020" h="3741420">
                  <a:moveTo>
                    <a:pt x="144792" y="3633216"/>
                  </a:moveTo>
                  <a:lnTo>
                    <a:pt x="108978" y="3633216"/>
                  </a:lnTo>
                  <a:lnTo>
                    <a:pt x="108978" y="1463040"/>
                  </a:lnTo>
                  <a:lnTo>
                    <a:pt x="37350" y="1463040"/>
                  </a:lnTo>
                  <a:lnTo>
                    <a:pt x="37350" y="3633216"/>
                  </a:lnTo>
                  <a:lnTo>
                    <a:pt x="1536" y="3633216"/>
                  </a:lnTo>
                  <a:lnTo>
                    <a:pt x="73164" y="3704844"/>
                  </a:lnTo>
                  <a:lnTo>
                    <a:pt x="144792" y="3633216"/>
                  </a:lnTo>
                  <a:close/>
                </a:path>
                <a:path w="4097020" h="3741420">
                  <a:moveTo>
                    <a:pt x="144792" y="744474"/>
                  </a:moveTo>
                  <a:lnTo>
                    <a:pt x="108597" y="744474"/>
                  </a:lnTo>
                  <a:lnTo>
                    <a:pt x="108597" y="13716"/>
                  </a:lnTo>
                  <a:lnTo>
                    <a:pt x="36207" y="13716"/>
                  </a:lnTo>
                  <a:lnTo>
                    <a:pt x="36207" y="744474"/>
                  </a:lnTo>
                  <a:lnTo>
                    <a:pt x="0" y="744474"/>
                  </a:lnTo>
                  <a:lnTo>
                    <a:pt x="72402" y="816864"/>
                  </a:lnTo>
                  <a:lnTo>
                    <a:pt x="144792" y="744474"/>
                  </a:lnTo>
                  <a:close/>
                </a:path>
                <a:path w="4097020" h="3741420">
                  <a:moveTo>
                    <a:pt x="982992" y="3669792"/>
                  </a:moveTo>
                  <a:lnTo>
                    <a:pt x="947178" y="3669792"/>
                  </a:lnTo>
                  <a:lnTo>
                    <a:pt x="947178" y="1463040"/>
                  </a:lnTo>
                  <a:lnTo>
                    <a:pt x="875550" y="1463040"/>
                  </a:lnTo>
                  <a:lnTo>
                    <a:pt x="875550" y="3669792"/>
                  </a:lnTo>
                  <a:lnTo>
                    <a:pt x="839736" y="3669792"/>
                  </a:lnTo>
                  <a:lnTo>
                    <a:pt x="911364" y="3741420"/>
                  </a:lnTo>
                  <a:lnTo>
                    <a:pt x="982992" y="3669792"/>
                  </a:lnTo>
                  <a:close/>
                </a:path>
                <a:path w="4097020" h="3741420">
                  <a:moveTo>
                    <a:pt x="1530108" y="1459992"/>
                  </a:moveTo>
                  <a:lnTo>
                    <a:pt x="1494294" y="1459992"/>
                  </a:lnTo>
                  <a:lnTo>
                    <a:pt x="1494294" y="25908"/>
                  </a:lnTo>
                  <a:lnTo>
                    <a:pt x="1422666" y="25908"/>
                  </a:lnTo>
                  <a:lnTo>
                    <a:pt x="1422666" y="1459992"/>
                  </a:lnTo>
                  <a:lnTo>
                    <a:pt x="1386852" y="1459992"/>
                  </a:lnTo>
                  <a:lnTo>
                    <a:pt x="1458480" y="1531620"/>
                  </a:lnTo>
                  <a:lnTo>
                    <a:pt x="1530108" y="1459992"/>
                  </a:lnTo>
                  <a:close/>
                </a:path>
                <a:path w="4097020" h="3741420">
                  <a:moveTo>
                    <a:pt x="2395740" y="1459230"/>
                  </a:moveTo>
                  <a:lnTo>
                    <a:pt x="2359545" y="1459230"/>
                  </a:lnTo>
                  <a:lnTo>
                    <a:pt x="2359545" y="6096"/>
                  </a:lnTo>
                  <a:lnTo>
                    <a:pt x="2287155" y="6096"/>
                  </a:lnTo>
                  <a:lnTo>
                    <a:pt x="2287155" y="1459230"/>
                  </a:lnTo>
                  <a:lnTo>
                    <a:pt x="2250960" y="1459230"/>
                  </a:lnTo>
                  <a:lnTo>
                    <a:pt x="2323350" y="1531620"/>
                  </a:lnTo>
                  <a:lnTo>
                    <a:pt x="2395740" y="1459230"/>
                  </a:lnTo>
                  <a:close/>
                </a:path>
                <a:path w="4097020" h="3741420">
                  <a:moveTo>
                    <a:pt x="4096524" y="71628"/>
                  </a:moveTo>
                  <a:lnTo>
                    <a:pt x="4024896" y="0"/>
                  </a:lnTo>
                  <a:lnTo>
                    <a:pt x="3953268" y="71628"/>
                  </a:lnTo>
                  <a:lnTo>
                    <a:pt x="3989082" y="71628"/>
                  </a:lnTo>
                  <a:lnTo>
                    <a:pt x="3989082" y="1399032"/>
                  </a:lnTo>
                  <a:lnTo>
                    <a:pt x="4060710" y="1399032"/>
                  </a:lnTo>
                  <a:lnTo>
                    <a:pt x="4060710" y="71628"/>
                  </a:lnTo>
                  <a:lnTo>
                    <a:pt x="4096524" y="7162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3811524" y="3322320"/>
              <a:ext cx="1080135" cy="0"/>
            </a:xfrm>
            <a:custGeom>
              <a:avLst/>
              <a:gdLst/>
              <a:ahLst/>
              <a:cxnLst/>
              <a:rect l="l" t="t" r="r" b="b"/>
              <a:pathLst>
                <a:path w="1080135" h="0">
                  <a:moveTo>
                    <a:pt x="0" y="0"/>
                  </a:moveTo>
                  <a:lnTo>
                    <a:pt x="1080008" y="0"/>
                  </a:lnTo>
                </a:path>
              </a:pathLst>
            </a:custGeom>
            <a:ln w="762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5012436" y="1959863"/>
              <a:ext cx="1094740" cy="1918970"/>
            </a:xfrm>
            <a:custGeom>
              <a:avLst/>
              <a:gdLst/>
              <a:ahLst/>
              <a:cxnLst/>
              <a:rect l="l" t="t" r="r" b="b"/>
              <a:pathLst>
                <a:path w="1094739" h="1918970">
                  <a:moveTo>
                    <a:pt x="143256" y="71628"/>
                  </a:moveTo>
                  <a:lnTo>
                    <a:pt x="71628" y="0"/>
                  </a:lnTo>
                  <a:lnTo>
                    <a:pt x="0" y="71628"/>
                  </a:lnTo>
                  <a:lnTo>
                    <a:pt x="35814" y="71628"/>
                  </a:lnTo>
                  <a:lnTo>
                    <a:pt x="35814" y="1767840"/>
                  </a:lnTo>
                  <a:lnTo>
                    <a:pt x="107442" y="1767840"/>
                  </a:lnTo>
                  <a:lnTo>
                    <a:pt x="107442" y="71628"/>
                  </a:lnTo>
                  <a:lnTo>
                    <a:pt x="143256" y="71628"/>
                  </a:lnTo>
                  <a:close/>
                </a:path>
                <a:path w="1094739" h="1918970">
                  <a:moveTo>
                    <a:pt x="371856" y="1846326"/>
                  </a:moveTo>
                  <a:lnTo>
                    <a:pt x="335661" y="1846326"/>
                  </a:lnTo>
                  <a:lnTo>
                    <a:pt x="335661" y="0"/>
                  </a:lnTo>
                  <a:lnTo>
                    <a:pt x="263271" y="0"/>
                  </a:lnTo>
                  <a:lnTo>
                    <a:pt x="263271" y="1846326"/>
                  </a:lnTo>
                  <a:lnTo>
                    <a:pt x="227076" y="1846326"/>
                  </a:lnTo>
                  <a:lnTo>
                    <a:pt x="299466" y="1918716"/>
                  </a:lnTo>
                  <a:lnTo>
                    <a:pt x="371856" y="1846326"/>
                  </a:lnTo>
                  <a:close/>
                </a:path>
                <a:path w="1094739" h="1918970">
                  <a:moveTo>
                    <a:pt x="1094232" y="1844040"/>
                  </a:moveTo>
                  <a:lnTo>
                    <a:pt x="1058418" y="1844040"/>
                  </a:lnTo>
                  <a:lnTo>
                    <a:pt x="1058418" y="0"/>
                  </a:lnTo>
                  <a:lnTo>
                    <a:pt x="986790" y="0"/>
                  </a:lnTo>
                  <a:lnTo>
                    <a:pt x="986790" y="1844040"/>
                  </a:lnTo>
                  <a:lnTo>
                    <a:pt x="950976" y="1844040"/>
                  </a:lnTo>
                  <a:lnTo>
                    <a:pt x="1022604" y="1915668"/>
                  </a:lnTo>
                  <a:lnTo>
                    <a:pt x="1094232" y="184404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872681" y="2203464"/>
              <a:ext cx="1164429" cy="614518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115044" y="2179332"/>
              <a:ext cx="678205" cy="682739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8889491" y="2211324"/>
              <a:ext cx="1080770" cy="539750"/>
            </a:xfrm>
            <a:custGeom>
              <a:avLst/>
              <a:gdLst/>
              <a:ahLst/>
              <a:cxnLst/>
              <a:rect l="l" t="t" r="r" b="b"/>
              <a:pathLst>
                <a:path w="1080770" h="539750">
                  <a:moveTo>
                    <a:pt x="1049019" y="0"/>
                  </a:moveTo>
                  <a:lnTo>
                    <a:pt x="31496" y="0"/>
                  </a:lnTo>
                  <a:lnTo>
                    <a:pt x="19234" y="2474"/>
                  </a:lnTo>
                  <a:lnTo>
                    <a:pt x="9223" y="9223"/>
                  </a:lnTo>
                  <a:lnTo>
                    <a:pt x="2474" y="19234"/>
                  </a:lnTo>
                  <a:lnTo>
                    <a:pt x="0" y="31496"/>
                  </a:lnTo>
                  <a:lnTo>
                    <a:pt x="0" y="508000"/>
                  </a:lnTo>
                  <a:lnTo>
                    <a:pt x="2474" y="520261"/>
                  </a:lnTo>
                  <a:lnTo>
                    <a:pt x="9223" y="530272"/>
                  </a:lnTo>
                  <a:lnTo>
                    <a:pt x="19234" y="537021"/>
                  </a:lnTo>
                  <a:lnTo>
                    <a:pt x="31496" y="539496"/>
                  </a:lnTo>
                  <a:lnTo>
                    <a:pt x="1049019" y="539496"/>
                  </a:lnTo>
                  <a:lnTo>
                    <a:pt x="1061281" y="537021"/>
                  </a:lnTo>
                  <a:lnTo>
                    <a:pt x="1071292" y="530272"/>
                  </a:lnTo>
                  <a:lnTo>
                    <a:pt x="1078041" y="520261"/>
                  </a:lnTo>
                  <a:lnTo>
                    <a:pt x="1080515" y="508000"/>
                  </a:lnTo>
                  <a:lnTo>
                    <a:pt x="1080515" y="31496"/>
                  </a:lnTo>
                  <a:lnTo>
                    <a:pt x="1078041" y="19234"/>
                  </a:lnTo>
                  <a:lnTo>
                    <a:pt x="1071292" y="9223"/>
                  </a:lnTo>
                  <a:lnTo>
                    <a:pt x="1061281" y="2474"/>
                  </a:lnTo>
                  <a:lnTo>
                    <a:pt x="1049019" y="0"/>
                  </a:lnTo>
                  <a:close/>
                </a:path>
              </a:pathLst>
            </a:custGeom>
            <a:solidFill>
              <a:srgbClr val="00467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5" name="object 145" descr=""/>
          <p:cNvSpPr txBox="1"/>
          <p:nvPr/>
        </p:nvSpPr>
        <p:spPr>
          <a:xfrm>
            <a:off x="9230359" y="2243073"/>
            <a:ext cx="400685" cy="455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Calibri"/>
                <a:cs typeface="Calibri"/>
              </a:rPr>
              <a:t>BPA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(Dian)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6" name="object 146" descr=""/>
          <p:cNvGrpSpPr/>
          <p:nvPr/>
        </p:nvGrpSpPr>
        <p:grpSpPr>
          <a:xfrm>
            <a:off x="2506979" y="1336547"/>
            <a:ext cx="9182100" cy="4380230"/>
            <a:chOff x="2506979" y="1336547"/>
            <a:chExt cx="9182100" cy="4380230"/>
          </a:xfrm>
        </p:grpSpPr>
        <p:sp>
          <p:nvSpPr>
            <p:cNvPr id="147" name="object 147" descr=""/>
            <p:cNvSpPr/>
            <p:nvPr/>
          </p:nvSpPr>
          <p:spPr>
            <a:xfrm>
              <a:off x="10806684" y="1373123"/>
              <a:ext cx="144780" cy="1377950"/>
            </a:xfrm>
            <a:custGeom>
              <a:avLst/>
              <a:gdLst/>
              <a:ahLst/>
              <a:cxnLst/>
              <a:rect l="l" t="t" r="r" b="b"/>
              <a:pathLst>
                <a:path w="144779" h="1377950">
                  <a:moveTo>
                    <a:pt x="108585" y="0"/>
                  </a:moveTo>
                  <a:lnTo>
                    <a:pt x="36195" y="0"/>
                  </a:lnTo>
                  <a:lnTo>
                    <a:pt x="36195" y="1305305"/>
                  </a:lnTo>
                  <a:lnTo>
                    <a:pt x="0" y="1305305"/>
                  </a:lnTo>
                  <a:lnTo>
                    <a:pt x="72390" y="1377696"/>
                  </a:lnTo>
                  <a:lnTo>
                    <a:pt x="144780" y="1305305"/>
                  </a:lnTo>
                  <a:lnTo>
                    <a:pt x="108585" y="130530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667244" y="1987295"/>
              <a:ext cx="144779" cy="179831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352787" y="3418331"/>
              <a:ext cx="144779" cy="156971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425684" y="3741419"/>
              <a:ext cx="164592" cy="152400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11286744" y="4197096"/>
              <a:ext cx="144780" cy="1499870"/>
            </a:xfrm>
            <a:custGeom>
              <a:avLst/>
              <a:gdLst/>
              <a:ahLst/>
              <a:cxnLst/>
              <a:rect l="l" t="t" r="r" b="b"/>
              <a:pathLst>
                <a:path w="144779" h="1499870">
                  <a:moveTo>
                    <a:pt x="108584" y="0"/>
                  </a:moveTo>
                  <a:lnTo>
                    <a:pt x="36195" y="0"/>
                  </a:lnTo>
                  <a:lnTo>
                    <a:pt x="36195" y="1427225"/>
                  </a:lnTo>
                  <a:lnTo>
                    <a:pt x="0" y="1427225"/>
                  </a:lnTo>
                  <a:lnTo>
                    <a:pt x="72389" y="1499615"/>
                  </a:lnTo>
                  <a:lnTo>
                    <a:pt x="144779" y="1427225"/>
                  </a:lnTo>
                  <a:lnTo>
                    <a:pt x="108584" y="1427225"/>
                  </a:lnTo>
                  <a:lnTo>
                    <a:pt x="1085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255764" y="4703063"/>
              <a:ext cx="144779" cy="179831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865364" y="5102351"/>
              <a:ext cx="169163" cy="143256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078467" y="5105400"/>
              <a:ext cx="169163" cy="144780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54239" y="5519927"/>
              <a:ext cx="144779" cy="179831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90203" y="5536691"/>
              <a:ext cx="144779" cy="179832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706355" y="5527547"/>
              <a:ext cx="144779" cy="179832"/>
            </a:xfrm>
            <a:prstGeom prst="rect">
              <a:avLst/>
            </a:prstGeom>
          </p:spPr>
        </p:pic>
        <p:sp>
          <p:nvSpPr>
            <p:cNvPr id="158" name="object 158" descr=""/>
            <p:cNvSpPr/>
            <p:nvPr/>
          </p:nvSpPr>
          <p:spPr>
            <a:xfrm>
              <a:off x="11279123" y="1336547"/>
              <a:ext cx="143510" cy="2066925"/>
            </a:xfrm>
            <a:custGeom>
              <a:avLst/>
              <a:gdLst/>
              <a:ahLst/>
              <a:cxnLst/>
              <a:rect l="l" t="t" r="r" b="b"/>
              <a:pathLst>
                <a:path w="143509" h="2066925">
                  <a:moveTo>
                    <a:pt x="107442" y="0"/>
                  </a:moveTo>
                  <a:lnTo>
                    <a:pt x="35814" y="0"/>
                  </a:lnTo>
                  <a:lnTo>
                    <a:pt x="35814" y="1994915"/>
                  </a:lnTo>
                  <a:lnTo>
                    <a:pt x="0" y="1994915"/>
                  </a:lnTo>
                  <a:lnTo>
                    <a:pt x="71627" y="2066543"/>
                  </a:lnTo>
                  <a:lnTo>
                    <a:pt x="143255" y="1994915"/>
                  </a:lnTo>
                  <a:lnTo>
                    <a:pt x="107442" y="1994915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9" name="object 15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06979" y="4160519"/>
              <a:ext cx="143256" cy="242316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412479" y="2084831"/>
              <a:ext cx="280416" cy="228600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516367" y="4797551"/>
              <a:ext cx="301751" cy="228600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681972" y="3448812"/>
              <a:ext cx="301751" cy="228600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387327" y="3432047"/>
              <a:ext cx="301751" cy="228600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8470391" y="3829812"/>
              <a:ext cx="375920" cy="2540"/>
            </a:xfrm>
            <a:custGeom>
              <a:avLst/>
              <a:gdLst/>
              <a:ahLst/>
              <a:cxnLst/>
              <a:rect l="l" t="t" r="r" b="b"/>
              <a:pathLst>
                <a:path w="375920" h="2539">
                  <a:moveTo>
                    <a:pt x="0" y="2412"/>
                  </a:moveTo>
                  <a:lnTo>
                    <a:pt x="375665" y="0"/>
                  </a:lnTo>
                </a:path>
              </a:pathLst>
            </a:custGeom>
            <a:ln w="7619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9777984" y="1368551"/>
              <a:ext cx="144780" cy="769620"/>
            </a:xfrm>
            <a:custGeom>
              <a:avLst/>
              <a:gdLst/>
              <a:ahLst/>
              <a:cxnLst/>
              <a:rect l="l" t="t" r="r" b="b"/>
              <a:pathLst>
                <a:path w="144779" h="769619">
                  <a:moveTo>
                    <a:pt x="108585" y="0"/>
                  </a:moveTo>
                  <a:lnTo>
                    <a:pt x="36195" y="0"/>
                  </a:lnTo>
                  <a:lnTo>
                    <a:pt x="36195" y="697230"/>
                  </a:lnTo>
                  <a:lnTo>
                    <a:pt x="0" y="697230"/>
                  </a:lnTo>
                  <a:lnTo>
                    <a:pt x="72390" y="769620"/>
                  </a:lnTo>
                  <a:lnTo>
                    <a:pt x="144780" y="697230"/>
                  </a:lnTo>
                  <a:lnTo>
                    <a:pt x="108585" y="697230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701784" y="4703063"/>
              <a:ext cx="144780" cy="179831"/>
            </a:xfrm>
            <a:prstGeom prst="rect">
              <a:avLst/>
            </a:prstGeom>
          </p:spPr>
        </p:pic>
        <p:sp>
          <p:nvSpPr>
            <p:cNvPr id="167" name="object 167" descr=""/>
            <p:cNvSpPr/>
            <p:nvPr/>
          </p:nvSpPr>
          <p:spPr>
            <a:xfrm>
              <a:off x="10319003" y="3832859"/>
              <a:ext cx="144780" cy="1874520"/>
            </a:xfrm>
            <a:custGeom>
              <a:avLst/>
              <a:gdLst/>
              <a:ahLst/>
              <a:cxnLst/>
              <a:rect l="l" t="t" r="r" b="b"/>
              <a:pathLst>
                <a:path w="144779" h="1874520">
                  <a:moveTo>
                    <a:pt x="108585" y="0"/>
                  </a:moveTo>
                  <a:lnTo>
                    <a:pt x="36195" y="0"/>
                  </a:lnTo>
                  <a:lnTo>
                    <a:pt x="36195" y="1802129"/>
                  </a:lnTo>
                  <a:lnTo>
                    <a:pt x="0" y="1802129"/>
                  </a:lnTo>
                  <a:lnTo>
                    <a:pt x="72390" y="1874520"/>
                  </a:lnTo>
                  <a:lnTo>
                    <a:pt x="144779" y="1802129"/>
                  </a:lnTo>
                  <a:lnTo>
                    <a:pt x="108585" y="1802129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0059923" y="3816096"/>
              <a:ext cx="375920" cy="2540"/>
            </a:xfrm>
            <a:custGeom>
              <a:avLst/>
              <a:gdLst/>
              <a:ahLst/>
              <a:cxnLst/>
              <a:rect l="l" t="t" r="r" b="b"/>
              <a:pathLst>
                <a:path w="375920" h="2539">
                  <a:moveTo>
                    <a:pt x="0" y="2412"/>
                  </a:moveTo>
                  <a:lnTo>
                    <a:pt x="375666" y="0"/>
                  </a:lnTo>
                </a:path>
              </a:pathLst>
            </a:custGeom>
            <a:ln w="7619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9" name="object 169" descr=""/>
          <p:cNvGrpSpPr/>
          <p:nvPr/>
        </p:nvGrpSpPr>
        <p:grpSpPr>
          <a:xfrm>
            <a:off x="542010" y="1984248"/>
            <a:ext cx="6103620" cy="2860675"/>
            <a:chOff x="542010" y="1984248"/>
            <a:chExt cx="6103620" cy="2860675"/>
          </a:xfrm>
        </p:grpSpPr>
        <p:sp>
          <p:nvSpPr>
            <p:cNvPr id="170" name="object 170" descr=""/>
            <p:cNvSpPr/>
            <p:nvPr/>
          </p:nvSpPr>
          <p:spPr>
            <a:xfrm>
              <a:off x="3616452" y="3619500"/>
              <a:ext cx="1499870" cy="143510"/>
            </a:xfrm>
            <a:custGeom>
              <a:avLst/>
              <a:gdLst/>
              <a:ahLst/>
              <a:cxnLst/>
              <a:rect l="l" t="t" r="r" b="b"/>
              <a:pathLst>
                <a:path w="1499870" h="143510">
                  <a:moveTo>
                    <a:pt x="71627" y="0"/>
                  </a:moveTo>
                  <a:lnTo>
                    <a:pt x="0" y="71627"/>
                  </a:lnTo>
                  <a:lnTo>
                    <a:pt x="71627" y="143256"/>
                  </a:lnTo>
                  <a:lnTo>
                    <a:pt x="71627" y="107442"/>
                  </a:lnTo>
                  <a:lnTo>
                    <a:pt x="1499615" y="107442"/>
                  </a:lnTo>
                  <a:lnTo>
                    <a:pt x="1499615" y="35813"/>
                  </a:lnTo>
                  <a:lnTo>
                    <a:pt x="71627" y="35813"/>
                  </a:lnTo>
                  <a:lnTo>
                    <a:pt x="7162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294887" y="3316224"/>
              <a:ext cx="603250" cy="1440180"/>
            </a:xfrm>
            <a:custGeom>
              <a:avLst/>
              <a:gdLst/>
              <a:ahLst/>
              <a:cxnLst/>
              <a:rect l="l" t="t" r="r" b="b"/>
              <a:pathLst>
                <a:path w="603250" h="1440179">
                  <a:moveTo>
                    <a:pt x="566547" y="1440052"/>
                  </a:moveTo>
                  <a:lnTo>
                    <a:pt x="551688" y="0"/>
                  </a:lnTo>
                </a:path>
                <a:path w="603250" h="1440179">
                  <a:moveTo>
                    <a:pt x="0" y="1406652"/>
                  </a:moveTo>
                  <a:lnTo>
                    <a:pt x="602741" y="1406652"/>
                  </a:lnTo>
                </a:path>
              </a:pathLst>
            </a:custGeom>
            <a:ln w="762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2010" y="1984248"/>
              <a:ext cx="6103079" cy="2860675"/>
            </a:xfrm>
            <a:prstGeom prst="rect">
              <a:avLst/>
            </a:prstGeom>
          </p:spPr>
        </p:pic>
      </p:grpSp>
      <p:sp>
        <p:nvSpPr>
          <p:cNvPr id="173" name="object 17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174" name="object 17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VÝROBA</a:t>
            </a:r>
            <a:r>
              <a:rPr dirty="0" spc="-85"/>
              <a:t> </a:t>
            </a:r>
            <a:r>
              <a:rPr dirty="0" spc="-10"/>
              <a:t>EPICHLORHYDRINU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1" y="1010411"/>
            <a:ext cx="5740908" cy="19949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0900" y="1163573"/>
            <a:ext cx="533654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ZÁKLADNÍ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INFORMACE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spc="-10">
                <a:latin typeface="Calibri"/>
                <a:cs typeface="Calibri"/>
              </a:rPr>
              <a:t>patentovaná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“zelená”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cesta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odpadního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glycerinu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z </a:t>
            </a:r>
            <a:r>
              <a:rPr dirty="0" sz="1800">
                <a:latin typeface="Calibri"/>
                <a:cs typeface="Calibri"/>
              </a:rPr>
              <a:t>výroby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MEŘO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biodiesel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nebo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ISCC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certifikací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spc="-10">
                <a:latin typeface="Calibri"/>
                <a:cs typeface="Calibri"/>
              </a:rPr>
              <a:t>standardní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výroba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ECH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Propylenu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1976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na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oba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procesy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vypracováno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LCA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213347" y="364236"/>
            <a:ext cx="5506720" cy="5369560"/>
            <a:chOff x="6213347" y="364236"/>
            <a:chExt cx="5506720" cy="536956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3347" y="1010412"/>
              <a:ext cx="5506211" cy="472287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4187" y="364236"/>
              <a:ext cx="1804416" cy="144475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0602848" y="5759297"/>
            <a:ext cx="95059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Foto</a:t>
            </a:r>
            <a:r>
              <a:rPr dirty="0" sz="1100" spc="-3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–</a:t>
            </a:r>
            <a:r>
              <a:rPr dirty="0" sz="1100" spc="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7E7E7E"/>
                </a:solidFill>
                <a:latin typeface="Calibri"/>
                <a:cs typeface="Calibri"/>
              </a:rPr>
              <a:t>EPITETRA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851" y="3025139"/>
            <a:ext cx="5009388" cy="2690454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VÝROBA</a:t>
            </a:r>
            <a:r>
              <a:rPr dirty="0" spc="-95"/>
              <a:t> </a:t>
            </a:r>
            <a:r>
              <a:rPr dirty="0" spc="-25"/>
              <a:t>LER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754368" y="393191"/>
            <a:ext cx="4968240" cy="5396865"/>
            <a:chOff x="6754368" y="393191"/>
            <a:chExt cx="4968240" cy="53968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4368" y="1004315"/>
              <a:ext cx="4968239" cy="47853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8760" y="393191"/>
              <a:ext cx="1804416" cy="1444752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524" y="1033272"/>
            <a:ext cx="6208776" cy="188213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77418" y="1186434"/>
            <a:ext cx="587629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ZÁKLADNÍ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INFORMACE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nejmodernější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výrobní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jednotka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Evropě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výroba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pryskyřic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nejvyšším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obsahem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obnovitelného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podílu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významně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nižší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spotřeba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energie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produkce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odpadních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vod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 spc="-10">
                <a:latin typeface="Calibri"/>
                <a:cs typeface="Calibri"/>
              </a:rPr>
              <a:t>uhlíková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stopa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až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65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nižší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než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bázi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propylenu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800">
                <a:latin typeface="Calibri"/>
                <a:cs typeface="Calibri"/>
              </a:rPr>
              <a:t>LER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obsahují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33,5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obnovitelného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podílu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643996" y="5811113"/>
            <a:ext cx="9480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Foto</a:t>
            </a:r>
            <a:r>
              <a:rPr dirty="0" sz="1100" spc="-3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–</a:t>
            </a:r>
            <a:r>
              <a:rPr dirty="0" sz="1100" spc="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Epispol</a:t>
            </a:r>
            <a:r>
              <a:rPr dirty="0" sz="1100" spc="-3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25" i="1">
                <a:solidFill>
                  <a:srgbClr val="7E7E7E"/>
                </a:solidFill>
                <a:latin typeface="Calibri"/>
                <a:cs typeface="Calibri"/>
              </a:rPr>
              <a:t>II.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524" y="3563375"/>
            <a:ext cx="5977128" cy="2171436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224" y="972311"/>
            <a:ext cx="8089392" cy="5303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20"/>
              <a:t>ENVIROMENTÁLNÍ</a:t>
            </a:r>
            <a:r>
              <a:rPr dirty="0" sz="2900" spc="-85"/>
              <a:t> </a:t>
            </a:r>
            <a:r>
              <a:rPr dirty="0" sz="2900" spc="-25"/>
              <a:t>DOPAD</a:t>
            </a:r>
            <a:r>
              <a:rPr dirty="0" sz="2900" spc="-85"/>
              <a:t> </a:t>
            </a:r>
            <a:r>
              <a:rPr dirty="0" sz="2900"/>
              <a:t>UŽITÍM</a:t>
            </a:r>
            <a:r>
              <a:rPr dirty="0" sz="2900" spc="-80"/>
              <a:t> </a:t>
            </a:r>
            <a:r>
              <a:rPr dirty="0" sz="2900" spc="-10"/>
              <a:t>EnviPOXY</a:t>
            </a:r>
            <a:endParaRPr sz="2900"/>
          </a:p>
        </p:txBody>
      </p:sp>
      <p:sp>
        <p:nvSpPr>
          <p:cNvPr id="4" name="object 4" descr=""/>
          <p:cNvSpPr txBox="1"/>
          <p:nvPr/>
        </p:nvSpPr>
        <p:spPr>
          <a:xfrm>
            <a:off x="-12700" y="-18795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MT"/>
                <a:cs typeface="Arial MT"/>
              </a:rPr>
              <a:t>6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24" y="2324100"/>
            <a:ext cx="4172712" cy="263956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21259" y="2338832"/>
            <a:ext cx="1479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CO</a:t>
            </a:r>
            <a:r>
              <a:rPr dirty="0" baseline="-20833" sz="2400" b="1">
                <a:latin typeface="Calibri"/>
                <a:cs typeface="Calibri"/>
              </a:rPr>
              <a:t>2</a:t>
            </a:r>
            <a:r>
              <a:rPr dirty="0" baseline="-20833" sz="2400" spc="179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úspora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6659" y="3012439"/>
            <a:ext cx="223075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Hmotnost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listu: </a:t>
            </a:r>
            <a:r>
              <a:rPr dirty="0" sz="2000">
                <a:latin typeface="Calibri"/>
                <a:cs typeface="Calibri"/>
              </a:rPr>
              <a:t>Hmotnost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pojiva: </a:t>
            </a:r>
            <a:r>
              <a:rPr dirty="0" sz="2000">
                <a:latin typeface="Calibri"/>
                <a:cs typeface="Calibri"/>
              </a:rPr>
              <a:t>Hmotnost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pryskyřice: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36923" y="3012439"/>
            <a:ext cx="518159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8419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6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algn="r" marR="3556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2,7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2,1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8559" y="4231894"/>
            <a:ext cx="403669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519170" algn="l"/>
              </a:tabLst>
            </a:pPr>
            <a:r>
              <a:rPr dirty="0" sz="2000">
                <a:latin typeface="Calibri"/>
                <a:cs typeface="Calibri"/>
              </a:rPr>
              <a:t>Hmotnost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pryskyřice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turbíně</a:t>
            </a:r>
            <a:r>
              <a:rPr dirty="0" sz="2000">
                <a:latin typeface="Calibri"/>
                <a:cs typeface="Calibri"/>
              </a:rPr>
              <a:t>	6,3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tabLst>
                <a:tab pos="3595370" algn="l"/>
              </a:tabLst>
            </a:pPr>
            <a:r>
              <a:rPr dirty="0" sz="2000" b="1">
                <a:latin typeface="Calibri"/>
                <a:cs typeface="Calibri"/>
              </a:rPr>
              <a:t>CO</a:t>
            </a:r>
            <a:r>
              <a:rPr dirty="0" baseline="-21367" sz="1950" b="1">
                <a:latin typeface="Calibri"/>
                <a:cs typeface="Calibri"/>
              </a:rPr>
              <a:t>2</a:t>
            </a:r>
            <a:r>
              <a:rPr dirty="0" baseline="-21367" sz="1950" spc="209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úspora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turbínu:</a:t>
            </a:r>
            <a:r>
              <a:rPr dirty="0" sz="2000" b="1">
                <a:latin typeface="Calibri"/>
                <a:cs typeface="Calibri"/>
              </a:rPr>
              <a:t>	35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0" b="1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2103" y="2350007"/>
            <a:ext cx="3715511" cy="262737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722114" y="2363851"/>
            <a:ext cx="2486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Úspora</a:t>
            </a:r>
            <a:r>
              <a:rPr dirty="0" sz="2400" spc="-1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surové</a:t>
            </a:r>
            <a:r>
              <a:rPr dirty="0" sz="2400" spc="-11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ropy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722114" y="3037458"/>
            <a:ext cx="356044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Pro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každou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</a:t>
            </a:r>
            <a:r>
              <a:rPr dirty="0" sz="2000" spc="3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</a:t>
            </a:r>
            <a:r>
              <a:rPr dirty="0" sz="2000" spc="3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EnviPOXY</a:t>
            </a:r>
            <a:r>
              <a:rPr dirty="0" sz="2000" spc="305" b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úspora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okolo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80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barelů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surové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ropy</a:t>
            </a:r>
            <a:r>
              <a:rPr dirty="0" sz="2000" spc="-20"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722114" y="3952113"/>
            <a:ext cx="355981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6575" algn="l"/>
                <a:tab pos="1814195" algn="l"/>
                <a:tab pos="2117090" algn="l"/>
                <a:tab pos="2734310" algn="l"/>
              </a:tabLst>
            </a:pPr>
            <a:r>
              <a:rPr dirty="0" sz="2000" spc="-25">
                <a:latin typeface="Calibri"/>
                <a:cs typeface="Calibri"/>
              </a:rPr>
              <a:t>Pro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standardní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50">
                <a:latin typeface="Calibri"/>
                <a:cs typeface="Calibri"/>
              </a:rPr>
              <a:t>2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5">
                <a:latin typeface="Calibri"/>
                <a:cs typeface="Calibri"/>
              </a:rPr>
              <a:t>MW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větrnou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722114" y="4256913"/>
            <a:ext cx="35566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5990" algn="l"/>
                <a:tab pos="2051685" algn="l"/>
                <a:tab pos="3126105" algn="l"/>
              </a:tabLst>
            </a:pPr>
            <a:r>
              <a:rPr dirty="0" sz="2000" spc="-10">
                <a:latin typeface="Calibri"/>
                <a:cs typeface="Calibri"/>
              </a:rPr>
              <a:t>turbínu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odpovídá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spotřeba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-20" b="1">
                <a:latin typeface="Calibri"/>
                <a:cs typeface="Calibri"/>
              </a:rPr>
              <a:t>více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722114" y="4561408"/>
            <a:ext cx="229616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než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500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barelům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ropy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17664" y="97535"/>
            <a:ext cx="800100" cy="64160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224" y="1793748"/>
            <a:ext cx="8089392" cy="47243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08559" y="986409"/>
            <a:ext cx="7582534" cy="1212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Úspora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</a:t>
            </a:r>
            <a:r>
              <a:rPr dirty="0" baseline="-20833" sz="2400" b="1">
                <a:latin typeface="Calibri"/>
                <a:cs typeface="Calibri"/>
              </a:rPr>
              <a:t>2</a:t>
            </a:r>
            <a:r>
              <a:rPr dirty="0" baseline="-20833" sz="2400" spc="1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emisí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okolo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6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</a:t>
            </a:r>
            <a:r>
              <a:rPr dirty="0" baseline="-20833" sz="2400" b="1">
                <a:latin typeface="Calibri"/>
                <a:cs typeface="Calibri"/>
              </a:rPr>
              <a:t>2</a:t>
            </a:r>
            <a:r>
              <a:rPr dirty="0" baseline="-20833" sz="2400" spc="187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ekvivalentu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na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EnviPOXY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2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MW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turbína,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50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list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(Vestas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V80,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Enercon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E82)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673600" y="5040248"/>
            <a:ext cx="3414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*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Spolchemie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odhad,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zahrnuje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úsporu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surovin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energie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41811" y="5390388"/>
            <a:ext cx="1435033" cy="848868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695" y="5134355"/>
            <a:ext cx="4206240" cy="110185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95943" y="972311"/>
            <a:ext cx="3224783" cy="5263896"/>
          </a:xfrm>
          <a:prstGeom prst="rect">
            <a:avLst/>
          </a:prstGeom>
        </p:spPr>
      </p:pic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ODSOLOVÁNÍ</a:t>
            </a:r>
            <a:r>
              <a:rPr dirty="0" spc="-100"/>
              <a:t> </a:t>
            </a:r>
            <a:r>
              <a:rPr dirty="0"/>
              <a:t>OV</a:t>
            </a:r>
            <a:r>
              <a:rPr dirty="0" spc="-70"/>
              <a:t> </a:t>
            </a:r>
            <a:r>
              <a:rPr dirty="0"/>
              <a:t>Z</a:t>
            </a:r>
            <a:r>
              <a:rPr dirty="0" spc="-75"/>
              <a:t> </a:t>
            </a:r>
            <a:r>
              <a:rPr dirty="0"/>
              <a:t>VÝROBY</a:t>
            </a:r>
            <a:r>
              <a:rPr dirty="0" spc="-75"/>
              <a:t> </a:t>
            </a:r>
            <a:r>
              <a:rPr dirty="0" spc="-25"/>
              <a:t>LER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833861" y="5195697"/>
            <a:ext cx="9042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Foto</a:t>
            </a:r>
            <a:r>
              <a:rPr dirty="0" sz="1100" spc="-3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–</a:t>
            </a:r>
            <a:r>
              <a:rPr dirty="0" sz="1100" spc="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10" i="1">
                <a:solidFill>
                  <a:srgbClr val="7E7E7E"/>
                </a:solidFill>
                <a:latin typeface="Calibri"/>
                <a:cs typeface="Calibri"/>
              </a:rPr>
              <a:t>Odsolení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1033272"/>
            <a:ext cx="6252972" cy="428244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01218" y="1186434"/>
            <a:ext cx="6118225" cy="3989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ZÁKLADNÍ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INFORMACE</a:t>
            </a:r>
            <a:endParaRPr sz="1800">
              <a:latin typeface="Calibri"/>
              <a:cs typeface="Calibri"/>
            </a:endParaRPr>
          </a:p>
          <a:p>
            <a:pPr marL="375285" indent="-286385">
              <a:lnSpc>
                <a:spcPct val="100000"/>
              </a:lnSpc>
              <a:buFont typeface="Arial MT"/>
              <a:buChar char="•"/>
              <a:tabLst>
                <a:tab pos="375285" algn="l"/>
              </a:tabLst>
            </a:pPr>
            <a:r>
              <a:rPr dirty="0" sz="1800">
                <a:latin typeface="Calibri"/>
                <a:cs typeface="Calibri"/>
              </a:rPr>
              <a:t>aplikace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vlastního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VaV</a:t>
            </a:r>
            <a:endParaRPr sz="1800">
              <a:latin typeface="Calibri"/>
              <a:cs typeface="Calibri"/>
            </a:endParaRPr>
          </a:p>
          <a:p>
            <a:pPr marL="375285" indent="-286385">
              <a:lnSpc>
                <a:spcPct val="100000"/>
              </a:lnSpc>
              <a:buFont typeface="Arial MT"/>
              <a:buChar char="•"/>
              <a:tabLst>
                <a:tab pos="375285" algn="l"/>
              </a:tabLst>
            </a:pPr>
            <a:r>
              <a:rPr dirty="0" sz="1800">
                <a:latin typeface="Calibri"/>
                <a:cs typeface="Calibri"/>
              </a:rPr>
              <a:t>recyklovaná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NaCl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využíváná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jako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surovina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ME</a:t>
            </a:r>
            <a:endParaRPr sz="1800">
              <a:latin typeface="Calibri"/>
              <a:cs typeface="Calibri"/>
            </a:endParaRPr>
          </a:p>
          <a:p>
            <a:pPr marL="375285" indent="-286385">
              <a:lnSpc>
                <a:spcPct val="100000"/>
              </a:lnSpc>
              <a:buFont typeface="Arial MT"/>
              <a:buChar char="•"/>
              <a:tabLst>
                <a:tab pos="375285" algn="l"/>
              </a:tabLst>
            </a:pP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světě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preferovaný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koncept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zero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liquid</a:t>
            </a:r>
            <a:r>
              <a:rPr dirty="0" sz="1800" spc="-9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discharge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(ZLD)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480"/>
              </a:spcBef>
            </a:pPr>
            <a:r>
              <a:rPr dirty="0" sz="1800" spc="-20">
                <a:latin typeface="Calibri"/>
                <a:cs typeface="Calibri"/>
              </a:rPr>
              <a:t>ODPADNÍ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VODY</a:t>
            </a:r>
            <a:endParaRPr sz="1800">
              <a:latin typeface="Calibri"/>
              <a:cs typeface="Calibri"/>
            </a:endParaRPr>
          </a:p>
          <a:p>
            <a:pPr marL="375285" marR="93980" indent="-287020">
              <a:lnSpc>
                <a:spcPct val="100000"/>
              </a:lnSpc>
              <a:buFont typeface="Arial MT"/>
              <a:buChar char="•"/>
              <a:tabLst>
                <a:tab pos="375285" algn="l"/>
              </a:tabLst>
            </a:pPr>
            <a:r>
              <a:rPr dirty="0" sz="1800" spc="-10">
                <a:latin typeface="Calibri"/>
                <a:cs typeface="Calibri"/>
              </a:rPr>
              <a:t>inovativní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technologie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umožní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redukci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provoze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Epispol </a:t>
            </a:r>
            <a:r>
              <a:rPr dirty="0" sz="1800">
                <a:latin typeface="Calibri"/>
                <a:cs typeface="Calibri"/>
              </a:rPr>
              <a:t>II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25.000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</a:t>
            </a:r>
            <a:r>
              <a:rPr dirty="0" baseline="25462" sz="1800">
                <a:latin typeface="Calibri"/>
                <a:cs typeface="Calibri"/>
              </a:rPr>
              <a:t>3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což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snížení</a:t>
            </a:r>
            <a:r>
              <a:rPr dirty="0" sz="1800" spc="3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více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než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75%</a:t>
            </a:r>
            <a:endParaRPr sz="1800">
              <a:latin typeface="Calibri"/>
              <a:cs typeface="Calibri"/>
            </a:endParaRPr>
          </a:p>
          <a:p>
            <a:pPr marL="375285" marR="95250" indent="-287020">
              <a:lnSpc>
                <a:spcPct val="100000"/>
              </a:lnSpc>
              <a:buFont typeface="Arial MT"/>
              <a:buChar char="•"/>
              <a:tabLst>
                <a:tab pos="375285" algn="l"/>
              </a:tabLst>
            </a:pP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celkové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produkci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úspora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okolo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35%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(všech</a:t>
            </a:r>
            <a:r>
              <a:rPr dirty="0" sz="1800" spc="3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OV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</a:t>
            </a:r>
            <a:r>
              <a:rPr dirty="0" sz="1800" spc="-20">
                <a:latin typeface="Calibri"/>
                <a:cs typeface="Calibri"/>
              </a:rPr>
              <a:t> celé </a:t>
            </a:r>
            <a:r>
              <a:rPr dirty="0" sz="1800" spc="-10">
                <a:latin typeface="Calibri"/>
                <a:cs typeface="Calibri"/>
              </a:rPr>
              <a:t>výroby)</a:t>
            </a:r>
            <a:endParaRPr sz="18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480"/>
              </a:spcBef>
            </a:pPr>
            <a:r>
              <a:rPr dirty="0" sz="1800" spc="-20">
                <a:latin typeface="Calibri"/>
                <a:cs typeface="Calibri"/>
              </a:rPr>
              <a:t>ODPADNÍ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CHLORID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SODNÝ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(RAS)</a:t>
            </a:r>
            <a:endParaRPr sz="1800">
              <a:latin typeface="Calibri"/>
              <a:cs typeface="Calibri"/>
            </a:endParaRPr>
          </a:p>
          <a:p>
            <a:pPr marL="375285" marR="64769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5285" algn="l"/>
              </a:tabLst>
            </a:pPr>
            <a:r>
              <a:rPr dirty="0" sz="1800">
                <a:latin typeface="Calibri"/>
                <a:cs typeface="Calibri"/>
              </a:rPr>
              <a:t>při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využití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nové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technologie </a:t>
            </a:r>
            <a:r>
              <a:rPr dirty="0" sz="1800" spc="-10" b="1">
                <a:latin typeface="Calibri"/>
                <a:cs typeface="Calibri"/>
              </a:rPr>
              <a:t>redukce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více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jak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7.500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t/r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NaCl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OV,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okolo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85%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Epispol</a:t>
            </a:r>
            <a:r>
              <a:rPr dirty="0" sz="1800" spc="-25">
                <a:latin typeface="Calibri"/>
                <a:cs typeface="Calibri"/>
              </a:rPr>
              <a:t> II</a:t>
            </a:r>
            <a:endParaRPr sz="1800">
              <a:latin typeface="Calibri"/>
              <a:cs typeface="Calibri"/>
            </a:endParaRPr>
          </a:p>
          <a:p>
            <a:pPr marL="375285" indent="-286385">
              <a:lnSpc>
                <a:spcPct val="100000"/>
              </a:lnSpc>
              <a:buFont typeface="Arial MT"/>
              <a:buChar char="•"/>
              <a:tabLst>
                <a:tab pos="375285" algn="l"/>
              </a:tabLst>
            </a:pP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případě</a:t>
            </a:r>
            <a:r>
              <a:rPr dirty="0" sz="1800" spc="-10">
                <a:latin typeface="Calibri"/>
                <a:cs typeface="Calibri"/>
              </a:rPr>
              <a:t> celkové </a:t>
            </a:r>
            <a:r>
              <a:rPr dirty="0" sz="1800">
                <a:latin typeface="Calibri"/>
                <a:cs typeface="Calibri"/>
              </a:rPr>
              <a:t>výroby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jedná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úsporu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více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jak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40%</a:t>
            </a:r>
            <a:endParaRPr sz="1800">
              <a:latin typeface="Calibri"/>
              <a:cs typeface="Calibri"/>
            </a:endParaRPr>
          </a:p>
          <a:p>
            <a:pPr marL="375285" indent="-286385">
              <a:lnSpc>
                <a:spcPct val="100000"/>
              </a:lnSpc>
              <a:buFont typeface="Arial MT"/>
              <a:buChar char="•"/>
              <a:tabLst>
                <a:tab pos="375285" algn="l"/>
              </a:tabLst>
            </a:pPr>
            <a:r>
              <a:rPr dirty="0" sz="1800" spc="-10">
                <a:latin typeface="Calibri"/>
                <a:cs typeface="Calibri"/>
              </a:rPr>
              <a:t>celkové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snížení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RAS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celého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areálu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15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-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20%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9895" y="5408633"/>
            <a:ext cx="3656776" cy="88548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4264" y="1033272"/>
            <a:ext cx="5219700" cy="4282440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VÝROBA</a:t>
            </a:r>
            <a:r>
              <a:rPr dirty="0" spc="-90"/>
              <a:t> </a:t>
            </a:r>
            <a:r>
              <a:rPr dirty="0" spc="-30"/>
              <a:t>CHLOROVÝCH</a:t>
            </a:r>
            <a:r>
              <a:rPr dirty="0" spc="-85"/>
              <a:t> </a:t>
            </a:r>
            <a:r>
              <a:rPr dirty="0" spc="-10"/>
              <a:t>PREKURZORŮ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456544" y="6057391"/>
            <a:ext cx="115760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Foto</a:t>
            </a:r>
            <a:r>
              <a:rPr dirty="0" sz="1100" spc="-3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–</a:t>
            </a:r>
            <a:r>
              <a:rPr dirty="0" sz="1100" spc="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7E7E7E"/>
                </a:solidFill>
                <a:latin typeface="Calibri"/>
                <a:cs typeface="Calibri"/>
              </a:rPr>
              <a:t>Cl </a:t>
            </a:r>
            <a:r>
              <a:rPr dirty="0" sz="1100" spc="-10" i="1">
                <a:solidFill>
                  <a:srgbClr val="7E7E7E"/>
                </a:solidFill>
                <a:latin typeface="Calibri"/>
                <a:cs typeface="Calibri"/>
              </a:rPr>
              <a:t>prekurzory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1033272"/>
            <a:ext cx="6905244" cy="358292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13918" y="1186434"/>
            <a:ext cx="6785609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ZÁKLADNÍ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INFORMACE</a:t>
            </a:r>
            <a:endParaRPr sz="1800">
              <a:latin typeface="Calibri"/>
              <a:cs typeface="Calibri"/>
            </a:endParaRPr>
          </a:p>
          <a:p>
            <a:pPr marL="362585" indent="-286385">
              <a:lnSpc>
                <a:spcPct val="100000"/>
              </a:lnSpc>
              <a:buFont typeface="Arial MT"/>
              <a:buChar char="•"/>
              <a:tabLst>
                <a:tab pos="362585" algn="l"/>
              </a:tabLst>
            </a:pPr>
            <a:r>
              <a:rPr dirty="0" sz="1800">
                <a:latin typeface="Calibri"/>
                <a:cs typeface="Calibri"/>
              </a:rPr>
              <a:t>další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aplikace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vlastní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patentované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technologie</a:t>
            </a:r>
            <a:endParaRPr sz="1800">
              <a:latin typeface="Calibri"/>
              <a:cs typeface="Calibri"/>
            </a:endParaRPr>
          </a:p>
          <a:p>
            <a:pPr marL="362585" indent="-286385">
              <a:lnSpc>
                <a:spcPct val="100000"/>
              </a:lnSpc>
              <a:buFont typeface="Arial MT"/>
              <a:buChar char="•"/>
              <a:tabLst>
                <a:tab pos="362585" algn="l"/>
              </a:tabLst>
            </a:pPr>
            <a:r>
              <a:rPr dirty="0" sz="1800">
                <a:latin typeface="Calibri"/>
                <a:cs typeface="Calibri"/>
              </a:rPr>
              <a:t>nově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postavená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jednotka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byla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plně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uvedena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provozu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roce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  <a:p>
            <a:pPr marL="362585" indent="-286385">
              <a:lnSpc>
                <a:spcPct val="100000"/>
              </a:lnSpc>
              <a:buFont typeface="Arial MT"/>
              <a:buChar char="•"/>
              <a:tabLst>
                <a:tab pos="362585" algn="l"/>
              </a:tabLst>
            </a:pPr>
            <a:r>
              <a:rPr dirty="0" sz="1800" spc="-10">
                <a:latin typeface="Calibri"/>
                <a:cs typeface="Calibri"/>
              </a:rPr>
              <a:t>uzavření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celého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chlorového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řetězce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Spolchemii</a:t>
            </a:r>
            <a:endParaRPr sz="1800">
              <a:latin typeface="Calibri"/>
              <a:cs typeface="Calibri"/>
            </a:endParaRPr>
          </a:p>
          <a:p>
            <a:pPr algn="just" marL="362585" marR="81280" indent="-287020">
              <a:lnSpc>
                <a:spcPct val="100000"/>
              </a:lnSpc>
              <a:buFont typeface="Arial MT"/>
              <a:buChar char="•"/>
              <a:tabLst>
                <a:tab pos="362585" algn="l"/>
              </a:tabLst>
            </a:pPr>
            <a:r>
              <a:rPr dirty="0" sz="1800">
                <a:latin typeface="Calibri"/>
                <a:cs typeface="Calibri"/>
              </a:rPr>
              <a:t>výroba</a:t>
            </a:r>
            <a:r>
              <a:rPr dirty="0" sz="1800" spc="4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speciálních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prekurzorů</a:t>
            </a:r>
            <a:r>
              <a:rPr dirty="0" sz="1800" spc="4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chloru,</a:t>
            </a:r>
            <a:r>
              <a:rPr dirty="0" sz="1800" spc="4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které</a:t>
            </a:r>
            <a:r>
              <a:rPr dirty="0" sz="1800" spc="4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slouží</a:t>
            </a:r>
            <a:r>
              <a:rPr dirty="0" sz="1800" spc="4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jako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základní </a:t>
            </a:r>
            <a:r>
              <a:rPr dirty="0" sz="1800">
                <a:latin typeface="Calibri"/>
                <a:cs typeface="Calibri"/>
              </a:rPr>
              <a:t>meziprodukt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</a:t>
            </a:r>
            <a:r>
              <a:rPr dirty="0" sz="1800" spc="1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výrobu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F-plynů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čtvrté</a:t>
            </a:r>
            <a:r>
              <a:rPr dirty="0" sz="1800" spc="1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generace</a:t>
            </a:r>
            <a:r>
              <a:rPr dirty="0" sz="1800" spc="1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používaných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jako </a:t>
            </a:r>
            <a:r>
              <a:rPr dirty="0" sz="1800">
                <a:latin typeface="Calibri"/>
                <a:cs typeface="Calibri"/>
              </a:rPr>
              <a:t>nadouvadla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polyuretanových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pěnách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chladicích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aplikacích</a:t>
            </a:r>
            <a:endParaRPr sz="1800">
              <a:latin typeface="Calibri"/>
              <a:cs typeface="Calibri"/>
            </a:endParaRPr>
          </a:p>
          <a:p>
            <a:pPr algn="just" marL="362585" marR="83185" indent="-287020">
              <a:lnSpc>
                <a:spcPct val="100000"/>
              </a:lnSpc>
              <a:buFont typeface="Arial MT"/>
              <a:buChar char="•"/>
              <a:tabLst>
                <a:tab pos="362585" algn="l"/>
              </a:tabLst>
            </a:pPr>
            <a:r>
              <a:rPr dirty="0" sz="1800">
                <a:latin typeface="Calibri"/>
                <a:cs typeface="Calibri"/>
              </a:rPr>
              <a:t>prekurzory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umožní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nahradit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uhlovodíkové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látky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současné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generace, </a:t>
            </a:r>
            <a:r>
              <a:rPr dirty="0" sz="1800">
                <a:latin typeface="Calibri"/>
                <a:cs typeface="Calibri"/>
              </a:rPr>
              <a:t>které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vyznačují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velmi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vysokým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potenciálem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globálního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oteplování (GWP)</a:t>
            </a:r>
            <a:endParaRPr sz="1800">
              <a:latin typeface="Calibri"/>
              <a:cs typeface="Calibri"/>
            </a:endParaRPr>
          </a:p>
          <a:p>
            <a:pPr marL="362585" indent="-286385">
              <a:lnSpc>
                <a:spcPct val="100000"/>
              </a:lnSpc>
              <a:buFont typeface="Arial MT"/>
              <a:buChar char="•"/>
              <a:tabLst>
                <a:tab pos="362585" algn="l"/>
              </a:tabLst>
            </a:pPr>
            <a:r>
              <a:rPr dirty="0" sz="1800">
                <a:latin typeface="Calibri"/>
                <a:cs typeface="Calibri"/>
              </a:rPr>
              <a:t>dlouhodobá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spolupráce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naším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mezinárodním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partnerem</a:t>
            </a:r>
            <a:endParaRPr sz="1800">
              <a:latin typeface="Calibri"/>
              <a:cs typeface="Calibri"/>
            </a:endParaRPr>
          </a:p>
          <a:p>
            <a:pPr marL="3625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62585" algn="l"/>
              </a:tabLst>
            </a:pPr>
            <a:r>
              <a:rPr dirty="0" sz="1800" b="1">
                <a:latin typeface="Calibri"/>
                <a:cs typeface="Calibri"/>
              </a:rPr>
              <a:t>úspora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více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než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15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milionů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ekvivalentu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tun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</a:t>
            </a:r>
            <a:r>
              <a:rPr dirty="0" baseline="-20833" sz="1800" b="1">
                <a:latin typeface="Calibri"/>
                <a:cs typeface="Calibri"/>
              </a:rPr>
              <a:t>2</a:t>
            </a:r>
            <a:r>
              <a:rPr dirty="0" baseline="-20833" sz="1800" spc="217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ročně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720583" y="1016508"/>
            <a:ext cx="3944620" cy="5021580"/>
            <a:chOff x="7720583" y="1016508"/>
            <a:chExt cx="3944620" cy="502158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0583" y="3354324"/>
              <a:ext cx="3944112" cy="26837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0583" y="1016508"/>
              <a:ext cx="3944112" cy="2476500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06395" y="4897997"/>
            <a:ext cx="2632171" cy="1226007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INVESTICE</a:t>
            </a:r>
            <a:r>
              <a:rPr dirty="0" spc="-65"/>
              <a:t> </a:t>
            </a:r>
            <a:r>
              <a:rPr dirty="0"/>
              <a:t>DO</a:t>
            </a:r>
            <a:r>
              <a:rPr dirty="0" spc="-75"/>
              <a:t> </a:t>
            </a:r>
            <a:r>
              <a:rPr dirty="0"/>
              <a:t>MODERNIZACE</a:t>
            </a:r>
            <a:r>
              <a:rPr dirty="0" spc="-80"/>
              <a:t> </a:t>
            </a:r>
            <a:r>
              <a:rPr dirty="0"/>
              <a:t>A</a:t>
            </a:r>
            <a:r>
              <a:rPr dirty="0" spc="-60"/>
              <a:t> </a:t>
            </a:r>
            <a:r>
              <a:rPr dirty="0" spc="-10"/>
              <a:t>EKOLOGIZACE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24" y="1860804"/>
            <a:ext cx="8945880" cy="386029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9885" marR="685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49885" algn="l"/>
              </a:tabLst>
            </a:pPr>
            <a:r>
              <a:rPr dirty="0"/>
              <a:t>Přímé</a:t>
            </a:r>
            <a:r>
              <a:rPr dirty="0" spc="-30"/>
              <a:t> </a:t>
            </a:r>
            <a:r>
              <a:rPr dirty="0" spc="-20"/>
              <a:t>environmentální</a:t>
            </a:r>
            <a:r>
              <a:rPr dirty="0" spc="-15"/>
              <a:t> </a:t>
            </a:r>
            <a:r>
              <a:rPr dirty="0" spc="-10"/>
              <a:t>investice </a:t>
            </a:r>
            <a:r>
              <a:rPr dirty="0"/>
              <a:t>za</a:t>
            </a:r>
            <a:r>
              <a:rPr dirty="0" spc="-55"/>
              <a:t> </a:t>
            </a:r>
            <a:r>
              <a:rPr dirty="0" spc="-10"/>
              <a:t>posledních</a:t>
            </a:r>
            <a:r>
              <a:rPr dirty="0" spc="-20"/>
              <a:t> </a:t>
            </a:r>
            <a:r>
              <a:rPr dirty="0"/>
              <a:t>deset</a:t>
            </a:r>
            <a:r>
              <a:rPr dirty="0" spc="-30"/>
              <a:t> </a:t>
            </a:r>
            <a:r>
              <a:rPr dirty="0"/>
              <a:t>let</a:t>
            </a:r>
            <a:r>
              <a:rPr dirty="0" spc="-10"/>
              <a:t> </a:t>
            </a:r>
            <a:r>
              <a:rPr dirty="0" b="1">
                <a:latin typeface="Calibri"/>
                <a:cs typeface="Calibri"/>
              </a:rPr>
              <a:t>téměř</a:t>
            </a:r>
            <a:r>
              <a:rPr dirty="0" spc="-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1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000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000</a:t>
            </a:r>
            <a:r>
              <a:rPr dirty="0" spc="-50" b="1">
                <a:latin typeface="Calibri"/>
                <a:cs typeface="Calibri"/>
              </a:rPr>
              <a:t> </a:t>
            </a:r>
            <a:r>
              <a:rPr dirty="0" spc="-25" b="1">
                <a:latin typeface="Calibri"/>
                <a:cs typeface="Calibri"/>
              </a:rPr>
              <a:t>000 </a:t>
            </a:r>
            <a:r>
              <a:rPr dirty="0" spc="-10" b="1">
                <a:latin typeface="Calibri"/>
                <a:cs typeface="Calibri"/>
              </a:rPr>
              <a:t>korun</a:t>
            </a:r>
          </a:p>
          <a:p>
            <a:pPr marL="3498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49885" algn="l"/>
              </a:tabLst>
            </a:pPr>
            <a:r>
              <a:rPr dirty="0" sz="2000"/>
              <a:t>od</a:t>
            </a:r>
            <a:r>
              <a:rPr dirty="0" sz="2000" spc="-60"/>
              <a:t> </a:t>
            </a:r>
            <a:r>
              <a:rPr dirty="0" sz="2000"/>
              <a:t>2021</a:t>
            </a:r>
            <a:r>
              <a:rPr dirty="0" sz="2000" spc="-60"/>
              <a:t> </a:t>
            </a:r>
            <a:r>
              <a:rPr dirty="0" sz="2000"/>
              <a:t>nakupujeme</a:t>
            </a:r>
            <a:r>
              <a:rPr dirty="0" sz="2000" spc="-60"/>
              <a:t> </a:t>
            </a:r>
            <a:r>
              <a:rPr dirty="0" sz="2000"/>
              <a:t>výhradně</a:t>
            </a:r>
            <a:r>
              <a:rPr dirty="0" sz="2000" spc="-65"/>
              <a:t> </a:t>
            </a:r>
            <a:r>
              <a:rPr dirty="0" sz="2000" spc="-10"/>
              <a:t>bezemisní</a:t>
            </a:r>
            <a:r>
              <a:rPr dirty="0" sz="2000" spc="-15"/>
              <a:t> </a:t>
            </a:r>
            <a:r>
              <a:rPr dirty="0" sz="2000"/>
              <a:t>jadernou</a:t>
            </a:r>
            <a:r>
              <a:rPr dirty="0" sz="2000" spc="-55"/>
              <a:t> </a:t>
            </a:r>
            <a:r>
              <a:rPr dirty="0" sz="2000"/>
              <a:t>energii,</a:t>
            </a:r>
            <a:r>
              <a:rPr dirty="0" sz="2000" spc="-45"/>
              <a:t> </a:t>
            </a:r>
            <a:r>
              <a:rPr dirty="0" sz="2000" b="1">
                <a:latin typeface="Calibri"/>
                <a:cs typeface="Calibri"/>
              </a:rPr>
              <a:t>úspora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nepřímých</a:t>
            </a:r>
            <a:endParaRPr sz="2000">
              <a:latin typeface="Calibri"/>
              <a:cs typeface="Calibri"/>
            </a:endParaRPr>
          </a:p>
          <a:p>
            <a:pPr marL="349885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emisí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CO</a:t>
            </a:r>
            <a:r>
              <a:rPr dirty="0" baseline="-21367" sz="1950" b="1">
                <a:latin typeface="Calibri"/>
                <a:cs typeface="Calibri"/>
              </a:rPr>
              <a:t>2</a:t>
            </a:r>
            <a:r>
              <a:rPr dirty="0" baseline="-21367" sz="1950" spc="217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za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rok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téměř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83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000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tun</a:t>
            </a:r>
            <a:endParaRPr sz="2000">
              <a:latin typeface="Calibri"/>
              <a:cs typeface="Calibri"/>
            </a:endParaRPr>
          </a:p>
          <a:p>
            <a:pPr marL="349885" marR="347345" indent="-287020">
              <a:lnSpc>
                <a:spcPct val="100000"/>
              </a:lnSpc>
              <a:buFont typeface="Arial MT"/>
              <a:buChar char="•"/>
              <a:tabLst>
                <a:tab pos="349885" algn="l"/>
              </a:tabLst>
            </a:pPr>
            <a:r>
              <a:rPr dirty="0" sz="2000" spc="-10"/>
              <a:t>Investice</a:t>
            </a:r>
            <a:r>
              <a:rPr dirty="0" sz="2000" spc="-20"/>
              <a:t> </a:t>
            </a:r>
            <a:r>
              <a:rPr dirty="0" sz="2000"/>
              <a:t>do</a:t>
            </a:r>
            <a:r>
              <a:rPr dirty="0" sz="2000" spc="-30"/>
              <a:t> </a:t>
            </a:r>
            <a:r>
              <a:rPr dirty="0" sz="2000" spc="-10"/>
              <a:t>výstavby</a:t>
            </a:r>
            <a:r>
              <a:rPr dirty="0" sz="2000" spc="-30"/>
              <a:t> </a:t>
            </a:r>
            <a:r>
              <a:rPr dirty="0" sz="2000"/>
              <a:t>nových</a:t>
            </a:r>
            <a:r>
              <a:rPr dirty="0" sz="2000" spc="-55"/>
              <a:t> </a:t>
            </a:r>
            <a:r>
              <a:rPr dirty="0" sz="2000" spc="-10"/>
              <a:t>bezpečných,</a:t>
            </a:r>
            <a:r>
              <a:rPr dirty="0" sz="2000" spc="-70"/>
              <a:t> </a:t>
            </a:r>
            <a:r>
              <a:rPr dirty="0" sz="2000" spc="-10"/>
              <a:t>ekologických</a:t>
            </a:r>
            <a:r>
              <a:rPr dirty="0" sz="2000" spc="-45"/>
              <a:t> </a:t>
            </a:r>
            <a:r>
              <a:rPr dirty="0" sz="2000"/>
              <a:t>a</a:t>
            </a:r>
            <a:r>
              <a:rPr dirty="0" sz="2000" spc="-35"/>
              <a:t> </a:t>
            </a:r>
            <a:r>
              <a:rPr dirty="0" sz="2000"/>
              <a:t>moderních</a:t>
            </a:r>
            <a:r>
              <a:rPr dirty="0" sz="2000" spc="-35"/>
              <a:t> </a:t>
            </a:r>
            <a:r>
              <a:rPr dirty="0" sz="2000" spc="-10"/>
              <a:t>provozů</a:t>
            </a:r>
            <a:r>
              <a:rPr dirty="0" sz="2000" spc="-50"/>
              <a:t> s </a:t>
            </a:r>
            <a:r>
              <a:rPr dirty="0" sz="2000" spc="-10"/>
              <a:t>nejnovějšími</a:t>
            </a:r>
            <a:r>
              <a:rPr dirty="0" sz="2000" spc="-35"/>
              <a:t> </a:t>
            </a:r>
            <a:r>
              <a:rPr dirty="0" sz="2000"/>
              <a:t>technologiemi</a:t>
            </a:r>
            <a:r>
              <a:rPr dirty="0" sz="2000" spc="-25"/>
              <a:t> </a:t>
            </a:r>
            <a:r>
              <a:rPr dirty="0" sz="2000"/>
              <a:t>za</a:t>
            </a:r>
            <a:r>
              <a:rPr dirty="0" sz="2000" spc="-25"/>
              <a:t> </a:t>
            </a:r>
            <a:r>
              <a:rPr dirty="0" sz="2000"/>
              <a:t>posledních</a:t>
            </a:r>
            <a:r>
              <a:rPr dirty="0" sz="2000" spc="-25"/>
              <a:t> </a:t>
            </a:r>
            <a:r>
              <a:rPr dirty="0" sz="2000"/>
              <a:t>15</a:t>
            </a:r>
            <a:r>
              <a:rPr dirty="0" sz="2000" spc="-25"/>
              <a:t> </a:t>
            </a:r>
            <a:r>
              <a:rPr dirty="0" sz="2000"/>
              <a:t>–</a:t>
            </a:r>
            <a:r>
              <a:rPr dirty="0" sz="2000" spc="-20"/>
              <a:t> </a:t>
            </a:r>
            <a:r>
              <a:rPr dirty="0" sz="2000"/>
              <a:t>20</a:t>
            </a:r>
            <a:r>
              <a:rPr dirty="0" sz="2000" spc="-40"/>
              <a:t> </a:t>
            </a:r>
            <a:r>
              <a:rPr dirty="0" sz="2000" spc="-25"/>
              <a:t>let</a:t>
            </a:r>
            <a:endParaRPr sz="2000"/>
          </a:p>
          <a:p>
            <a:pPr marL="347980">
              <a:lnSpc>
                <a:spcPct val="100000"/>
              </a:lnSpc>
            </a:pPr>
            <a:r>
              <a:rPr dirty="0" sz="2000"/>
              <a:t>ve</a:t>
            </a:r>
            <a:r>
              <a:rPr dirty="0" sz="2000" spc="-55"/>
              <a:t> </a:t>
            </a:r>
            <a:r>
              <a:rPr dirty="0" sz="2000"/>
              <a:t>Spolchemii</a:t>
            </a:r>
            <a:r>
              <a:rPr dirty="0" sz="2000" spc="-70"/>
              <a:t> </a:t>
            </a:r>
            <a:r>
              <a:rPr dirty="0" sz="2000" spc="-10"/>
              <a:t>přesáhly</a:t>
            </a:r>
            <a:endParaRPr sz="2000"/>
          </a:p>
        </p:txBody>
      </p:sp>
      <p:sp>
        <p:nvSpPr>
          <p:cNvPr id="5" name="object 5" descr=""/>
          <p:cNvSpPr txBox="1"/>
          <p:nvPr/>
        </p:nvSpPr>
        <p:spPr>
          <a:xfrm>
            <a:off x="1468374" y="4454779"/>
            <a:ext cx="46932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latin typeface="Calibri"/>
                <a:cs typeface="Calibri"/>
              </a:rPr>
              <a:t>11</a:t>
            </a:r>
            <a:r>
              <a:rPr dirty="0" sz="5400" spc="-85" b="1">
                <a:latin typeface="Calibri"/>
                <a:cs typeface="Calibri"/>
              </a:rPr>
              <a:t> </a:t>
            </a:r>
            <a:r>
              <a:rPr dirty="0" sz="5400" b="1">
                <a:latin typeface="Calibri"/>
                <a:cs typeface="Calibri"/>
              </a:rPr>
              <a:t>miliard</a:t>
            </a:r>
            <a:r>
              <a:rPr dirty="0" sz="5400" spc="-95" b="1">
                <a:latin typeface="Calibri"/>
                <a:cs typeface="Calibri"/>
              </a:rPr>
              <a:t> </a:t>
            </a:r>
            <a:r>
              <a:rPr dirty="0" sz="5400" spc="-10" b="1">
                <a:latin typeface="Calibri"/>
                <a:cs typeface="Calibri"/>
              </a:rPr>
              <a:t>korun</a:t>
            </a:r>
            <a:endParaRPr sz="5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3843" y="3918203"/>
            <a:ext cx="2194559" cy="219608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8345" y="3946791"/>
            <a:ext cx="2372362" cy="164019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5734" y="1860804"/>
            <a:ext cx="2364993" cy="1740408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76829" y="965087"/>
          <a:ext cx="11619865" cy="68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5495"/>
                <a:gridCol w="706120"/>
                <a:gridCol w="706754"/>
                <a:gridCol w="706120"/>
                <a:gridCol w="706120"/>
                <a:gridCol w="706120"/>
                <a:gridCol w="706120"/>
                <a:gridCol w="706754"/>
                <a:gridCol w="706120"/>
              </a:tblGrid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</a:tr>
              <a:tr h="346710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Environmentální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investice</a:t>
                      </a:r>
                      <a:r>
                        <a:rPr dirty="0" sz="2000" spc="3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(mil.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Kč)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z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vlastních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zdrojů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169,3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30,5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25,9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101,2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25">
                          <a:latin typeface="Calibri"/>
                          <a:cs typeface="Calibri"/>
                        </a:rPr>
                        <a:t>122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242,7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192,3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91,7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5"/>
              </a:lnSpc>
              <a:tabLst>
                <a:tab pos="1283970" algn="l"/>
                <a:tab pos="2200910" algn="l"/>
                <a:tab pos="2858135" algn="l"/>
              </a:tabLst>
            </a:pPr>
            <a:r>
              <a:rPr dirty="0"/>
              <a:t>C</a:t>
            </a:r>
            <a:r>
              <a:rPr dirty="0" spc="70"/>
              <a:t> </a:t>
            </a:r>
            <a:r>
              <a:rPr dirty="0"/>
              <a:t>H</a:t>
            </a:r>
            <a:r>
              <a:rPr dirty="0" spc="70"/>
              <a:t> </a:t>
            </a:r>
            <a:r>
              <a:rPr dirty="0"/>
              <a:t>E</a:t>
            </a:r>
            <a:r>
              <a:rPr dirty="0" spc="75"/>
              <a:t> </a:t>
            </a:r>
            <a:r>
              <a:rPr dirty="0"/>
              <a:t>M</a:t>
            </a:r>
            <a:r>
              <a:rPr dirty="0" spc="65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C</a:t>
            </a:r>
            <a:r>
              <a:rPr dirty="0" spc="70"/>
              <a:t> </a:t>
            </a:r>
            <a:r>
              <a:rPr dirty="0"/>
              <a:t>K</a:t>
            </a:r>
            <a:r>
              <a:rPr dirty="0" spc="75"/>
              <a:t> </a:t>
            </a:r>
            <a:r>
              <a:rPr dirty="0" spc="-50"/>
              <a:t>É</a:t>
            </a:r>
            <a:r>
              <a:rPr dirty="0"/>
              <a:t>	F</a:t>
            </a:r>
            <a:r>
              <a:rPr dirty="0" spc="80"/>
              <a:t> </a:t>
            </a:r>
            <a:r>
              <a:rPr dirty="0"/>
              <a:t>Ó</a:t>
            </a:r>
            <a:r>
              <a:rPr dirty="0" spc="75"/>
              <a:t> </a:t>
            </a:r>
            <a:r>
              <a:rPr dirty="0"/>
              <a:t>R</a:t>
            </a:r>
            <a:r>
              <a:rPr dirty="0" spc="75"/>
              <a:t> </a:t>
            </a:r>
            <a:r>
              <a:rPr dirty="0"/>
              <a:t>U</a:t>
            </a:r>
            <a:r>
              <a:rPr dirty="0" spc="75"/>
              <a:t> </a:t>
            </a:r>
            <a:r>
              <a:rPr dirty="0" spc="-50"/>
              <a:t>M</a:t>
            </a:r>
            <a:r>
              <a:rPr dirty="0"/>
              <a:t>	</a:t>
            </a:r>
            <a:r>
              <a:rPr dirty="0" spc="70"/>
              <a:t>2</a:t>
            </a:r>
            <a:r>
              <a:rPr dirty="0" spc="-10"/>
              <a:t> </a:t>
            </a:r>
            <a:r>
              <a:rPr dirty="0" spc="70"/>
              <a:t>0</a:t>
            </a:r>
            <a:r>
              <a:rPr dirty="0"/>
              <a:t> 2</a:t>
            </a:r>
            <a:r>
              <a:rPr dirty="0" spc="70"/>
              <a:t> </a:t>
            </a:r>
            <a:r>
              <a:rPr dirty="0" spc="-50"/>
              <a:t>5</a:t>
            </a:r>
            <a:r>
              <a:rPr dirty="0"/>
              <a:t>	</a:t>
            </a:r>
            <a:r>
              <a:rPr dirty="0" spc="-50"/>
              <a:t>|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5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Pospíšilová Lenka Bc.</dc:creator>
  <dc:title>Prezentace aplikace PowerPoint</dc:title>
  <dcterms:created xsi:type="dcterms:W3CDTF">2025-09-25T11:49:58Z</dcterms:created>
  <dcterms:modified xsi:type="dcterms:W3CDTF">2025-09-25T11:49:58Z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2025-09-25T00:00:00Z</vt:filetime>
  </property>
  <property fmtid="{D5CDD505-2E9C-101B-9397-08002B2CF9AE}" pid="5" name="Producer">
    <vt:lpwstr>Microsoft® PowerPoint® 2016</vt:lpwstr>
  </property>
</Properties>
</file>