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960" r:id="rId3"/>
    <p:sldId id="970" r:id="rId4"/>
    <p:sldId id="2147481860" r:id="rId5"/>
    <p:sldId id="2147481859" r:id="rId6"/>
    <p:sldId id="2147481861" r:id="rId7"/>
    <p:sldId id="326" r:id="rId8"/>
    <p:sldId id="262" r:id="rId9"/>
    <p:sldId id="257" r:id="rId10"/>
    <p:sldId id="259" r:id="rId11"/>
    <p:sldId id="261" r:id="rId12"/>
    <p:sldId id="263" r:id="rId13"/>
    <p:sldId id="268" r:id="rId14"/>
    <p:sldId id="269" r:id="rId15"/>
    <p:sldId id="270" r:id="rId16"/>
    <p:sldId id="271" r:id="rId17"/>
    <p:sldId id="273"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2AE722F-9D8D-4694-854A-F1BB220B4B32}" v="34" dt="2025-09-18T15:00:03.0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van Souček" userId="508276c6-2758-4de3-b6f4-70a2228d7aea" providerId="ADAL" clId="{C452CAA0-241A-410D-B7C2-321C617A0029}"/>
    <pc:docChg chg="undo redo custSel addSld delSld modSld">
      <pc:chgData name="Ivan Souček" userId="508276c6-2758-4de3-b6f4-70a2228d7aea" providerId="ADAL" clId="{C452CAA0-241A-410D-B7C2-321C617A0029}" dt="2025-09-18T15:03:23.272" v="605" actId="14100"/>
      <pc:docMkLst>
        <pc:docMk/>
      </pc:docMkLst>
      <pc:sldChg chg="modSp mod">
        <pc:chgData name="Ivan Souček" userId="508276c6-2758-4de3-b6f4-70a2228d7aea" providerId="ADAL" clId="{C452CAA0-241A-410D-B7C2-321C617A0029}" dt="2025-09-18T15:02:16.393" v="589" actId="14100"/>
        <pc:sldMkLst>
          <pc:docMk/>
          <pc:sldMk cId="2272416556" sldId="256"/>
        </pc:sldMkLst>
        <pc:spChg chg="mod">
          <ac:chgData name="Ivan Souček" userId="508276c6-2758-4de3-b6f4-70a2228d7aea" providerId="ADAL" clId="{C452CAA0-241A-410D-B7C2-321C617A0029}" dt="2025-09-18T15:02:16.393" v="589" actId="14100"/>
          <ac:spMkLst>
            <pc:docMk/>
            <pc:sldMk cId="2272416556" sldId="256"/>
            <ac:spMk id="2" creationId="{66F867E6-B66D-F898-1600-9CFC75BE6419}"/>
          </ac:spMkLst>
        </pc:spChg>
        <pc:spChg chg="mod">
          <ac:chgData name="Ivan Souček" userId="508276c6-2758-4de3-b6f4-70a2228d7aea" providerId="ADAL" clId="{C452CAA0-241A-410D-B7C2-321C617A0029}" dt="2025-09-17T06:01:15.287" v="64" actId="1076"/>
          <ac:spMkLst>
            <pc:docMk/>
            <pc:sldMk cId="2272416556" sldId="256"/>
            <ac:spMk id="3" creationId="{7E29E6FA-283A-06B6-D26B-20C984C9223F}"/>
          </ac:spMkLst>
        </pc:spChg>
      </pc:sldChg>
      <pc:sldChg chg="modSp mod">
        <pc:chgData name="Ivan Souček" userId="508276c6-2758-4de3-b6f4-70a2228d7aea" providerId="ADAL" clId="{C452CAA0-241A-410D-B7C2-321C617A0029}" dt="2025-09-18T13:54:08.700" v="147" actId="27636"/>
        <pc:sldMkLst>
          <pc:docMk/>
          <pc:sldMk cId="3010658667" sldId="257"/>
        </pc:sldMkLst>
        <pc:spChg chg="mod">
          <ac:chgData name="Ivan Souček" userId="508276c6-2758-4de3-b6f4-70a2228d7aea" providerId="ADAL" clId="{C452CAA0-241A-410D-B7C2-321C617A0029}" dt="2025-09-18T13:54:08.700" v="147" actId="27636"/>
          <ac:spMkLst>
            <pc:docMk/>
            <pc:sldMk cId="3010658667" sldId="257"/>
            <ac:spMk id="2" creationId="{1C032D37-9D33-9392-3135-5BB78FC7038E}"/>
          </ac:spMkLst>
        </pc:spChg>
        <pc:spChg chg="mod">
          <ac:chgData name="Ivan Souček" userId="508276c6-2758-4de3-b6f4-70a2228d7aea" providerId="ADAL" clId="{C452CAA0-241A-410D-B7C2-321C617A0029}" dt="2025-09-18T13:43:13.018" v="106" actId="255"/>
          <ac:spMkLst>
            <pc:docMk/>
            <pc:sldMk cId="3010658667" sldId="257"/>
            <ac:spMk id="3" creationId="{617CA346-32E9-F10C-42CD-A0EF7B7053ED}"/>
          </ac:spMkLst>
        </pc:spChg>
      </pc:sldChg>
      <pc:sldChg chg="modSp del">
        <pc:chgData name="Ivan Souček" userId="508276c6-2758-4de3-b6f4-70a2228d7aea" providerId="ADAL" clId="{C452CAA0-241A-410D-B7C2-321C617A0029}" dt="2025-09-18T13:46:52.249" v="135" actId="47"/>
        <pc:sldMkLst>
          <pc:docMk/>
          <pc:sldMk cId="3631874534" sldId="258"/>
        </pc:sldMkLst>
        <pc:spChg chg="mod">
          <ac:chgData name="Ivan Souček" userId="508276c6-2758-4de3-b6f4-70a2228d7aea" providerId="ADAL" clId="{C452CAA0-241A-410D-B7C2-321C617A0029}" dt="2025-09-17T06:00:03.945" v="39"/>
          <ac:spMkLst>
            <pc:docMk/>
            <pc:sldMk cId="3631874534" sldId="258"/>
            <ac:spMk id="2" creationId="{1B786E8F-E77D-1428-4361-EB9D9E7890FD}"/>
          </ac:spMkLst>
        </pc:spChg>
        <pc:spChg chg="mod">
          <ac:chgData name="Ivan Souček" userId="508276c6-2758-4de3-b6f4-70a2228d7aea" providerId="ADAL" clId="{C452CAA0-241A-410D-B7C2-321C617A0029}" dt="2025-09-17T06:00:03.945" v="39"/>
          <ac:spMkLst>
            <pc:docMk/>
            <pc:sldMk cId="3631874534" sldId="258"/>
            <ac:spMk id="3" creationId="{DCC7FB4A-8E4D-6CED-BD18-49B5E08B1373}"/>
          </ac:spMkLst>
        </pc:spChg>
      </pc:sldChg>
      <pc:sldChg chg="modSp mod">
        <pc:chgData name="Ivan Souček" userId="508276c6-2758-4de3-b6f4-70a2228d7aea" providerId="ADAL" clId="{C452CAA0-241A-410D-B7C2-321C617A0029}" dt="2025-09-18T13:54:15.305" v="148" actId="108"/>
        <pc:sldMkLst>
          <pc:docMk/>
          <pc:sldMk cId="705501458" sldId="259"/>
        </pc:sldMkLst>
        <pc:spChg chg="mod">
          <ac:chgData name="Ivan Souček" userId="508276c6-2758-4de3-b6f4-70a2228d7aea" providerId="ADAL" clId="{C452CAA0-241A-410D-B7C2-321C617A0029}" dt="2025-09-18T13:54:15.305" v="148" actId="108"/>
          <ac:spMkLst>
            <pc:docMk/>
            <pc:sldMk cId="705501458" sldId="259"/>
            <ac:spMk id="2" creationId="{374B3A71-3DCE-7F17-F2F7-392C778A9FD3}"/>
          </ac:spMkLst>
        </pc:spChg>
        <pc:spChg chg="mod">
          <ac:chgData name="Ivan Souček" userId="508276c6-2758-4de3-b6f4-70a2228d7aea" providerId="ADAL" clId="{C452CAA0-241A-410D-B7C2-321C617A0029}" dt="2025-09-18T13:53:50.866" v="145" actId="6549"/>
          <ac:spMkLst>
            <pc:docMk/>
            <pc:sldMk cId="705501458" sldId="259"/>
            <ac:spMk id="3" creationId="{083068BD-FDE2-C343-1E6F-D5CD3A3A428D}"/>
          </ac:spMkLst>
        </pc:spChg>
      </pc:sldChg>
      <pc:sldChg chg="modSp add del mod">
        <pc:chgData name="Ivan Souček" userId="508276c6-2758-4de3-b6f4-70a2228d7aea" providerId="ADAL" clId="{C452CAA0-241A-410D-B7C2-321C617A0029}" dt="2025-09-18T13:46:57.704" v="136" actId="47"/>
        <pc:sldMkLst>
          <pc:docMk/>
          <pc:sldMk cId="3074949727" sldId="260"/>
        </pc:sldMkLst>
        <pc:spChg chg="mod">
          <ac:chgData name="Ivan Souček" userId="508276c6-2758-4de3-b6f4-70a2228d7aea" providerId="ADAL" clId="{C452CAA0-241A-410D-B7C2-321C617A0029}" dt="2025-09-17T06:00:03.945" v="39"/>
          <ac:spMkLst>
            <pc:docMk/>
            <pc:sldMk cId="3074949727" sldId="260"/>
            <ac:spMk id="2" creationId="{0153DF71-791B-4C04-5DC8-A0A97BB4BA94}"/>
          </ac:spMkLst>
        </pc:spChg>
        <pc:spChg chg="mod">
          <ac:chgData name="Ivan Souček" userId="508276c6-2758-4de3-b6f4-70a2228d7aea" providerId="ADAL" clId="{C452CAA0-241A-410D-B7C2-321C617A0029}" dt="2025-09-17T06:00:04.041" v="42" actId="27636"/>
          <ac:spMkLst>
            <pc:docMk/>
            <pc:sldMk cId="3074949727" sldId="260"/>
            <ac:spMk id="3" creationId="{580C4A4F-7908-1069-F65F-F5BC22988283}"/>
          </ac:spMkLst>
        </pc:spChg>
      </pc:sldChg>
      <pc:sldChg chg="modSp add del mod">
        <pc:chgData name="Ivan Souček" userId="508276c6-2758-4de3-b6f4-70a2228d7aea" providerId="ADAL" clId="{C452CAA0-241A-410D-B7C2-321C617A0029}" dt="2025-09-18T13:54:46" v="153" actId="1076"/>
        <pc:sldMkLst>
          <pc:docMk/>
          <pc:sldMk cId="2194955272" sldId="261"/>
        </pc:sldMkLst>
        <pc:spChg chg="mod">
          <ac:chgData name="Ivan Souček" userId="508276c6-2758-4de3-b6f4-70a2228d7aea" providerId="ADAL" clId="{C452CAA0-241A-410D-B7C2-321C617A0029}" dt="2025-09-18T13:54:43.076" v="152" actId="14100"/>
          <ac:spMkLst>
            <pc:docMk/>
            <pc:sldMk cId="2194955272" sldId="261"/>
            <ac:spMk id="2" creationId="{C2A17D84-F2DA-0580-11CA-321F5AC7808E}"/>
          </ac:spMkLst>
        </pc:spChg>
        <pc:spChg chg="mod">
          <ac:chgData name="Ivan Souček" userId="508276c6-2758-4de3-b6f4-70a2228d7aea" providerId="ADAL" clId="{C452CAA0-241A-410D-B7C2-321C617A0029}" dt="2025-09-18T13:54:46" v="153" actId="1076"/>
          <ac:spMkLst>
            <pc:docMk/>
            <pc:sldMk cId="2194955272" sldId="261"/>
            <ac:spMk id="3" creationId="{66585748-DCB1-B66B-362A-60370D968019}"/>
          </ac:spMkLst>
        </pc:spChg>
      </pc:sldChg>
      <pc:sldChg chg="modSp mod">
        <pc:chgData name="Ivan Souček" userId="508276c6-2758-4de3-b6f4-70a2228d7aea" providerId="ADAL" clId="{C452CAA0-241A-410D-B7C2-321C617A0029}" dt="2025-09-18T15:03:23.272" v="605" actId="14100"/>
        <pc:sldMkLst>
          <pc:docMk/>
          <pc:sldMk cId="1678172786" sldId="262"/>
        </pc:sldMkLst>
        <pc:spChg chg="mod">
          <ac:chgData name="Ivan Souček" userId="508276c6-2758-4de3-b6f4-70a2228d7aea" providerId="ADAL" clId="{C452CAA0-241A-410D-B7C2-321C617A0029}" dt="2025-09-18T15:03:23.272" v="605" actId="14100"/>
          <ac:spMkLst>
            <pc:docMk/>
            <pc:sldMk cId="1678172786" sldId="262"/>
            <ac:spMk id="2" creationId="{D4AC631D-A1A4-E730-3509-F9B6780DCC70}"/>
          </ac:spMkLst>
        </pc:spChg>
        <pc:spChg chg="mod">
          <ac:chgData name="Ivan Souček" userId="508276c6-2758-4de3-b6f4-70a2228d7aea" providerId="ADAL" clId="{C452CAA0-241A-410D-B7C2-321C617A0029}" dt="2025-09-18T14:39:15.520" v="230" actId="20577"/>
          <ac:spMkLst>
            <pc:docMk/>
            <pc:sldMk cId="1678172786" sldId="262"/>
            <ac:spMk id="3" creationId="{1C34CE1A-CC67-2CB2-E192-8A2CE3C21462}"/>
          </ac:spMkLst>
        </pc:spChg>
      </pc:sldChg>
      <pc:sldChg chg="modSp add del mod">
        <pc:chgData name="Ivan Souček" userId="508276c6-2758-4de3-b6f4-70a2228d7aea" providerId="ADAL" clId="{C452CAA0-241A-410D-B7C2-321C617A0029}" dt="2025-09-18T14:50:10.410" v="475" actId="27636"/>
        <pc:sldMkLst>
          <pc:docMk/>
          <pc:sldMk cId="3057666122" sldId="263"/>
        </pc:sldMkLst>
        <pc:spChg chg="mod">
          <ac:chgData name="Ivan Souček" userId="508276c6-2758-4de3-b6f4-70a2228d7aea" providerId="ADAL" clId="{C452CAA0-241A-410D-B7C2-321C617A0029}" dt="2025-09-18T14:50:08.481" v="473" actId="14100"/>
          <ac:spMkLst>
            <pc:docMk/>
            <pc:sldMk cId="3057666122" sldId="263"/>
            <ac:spMk id="2" creationId="{36409773-3E76-BDF2-DBB7-C1BE09A67EA1}"/>
          </ac:spMkLst>
        </pc:spChg>
        <pc:spChg chg="mod">
          <ac:chgData name="Ivan Souček" userId="508276c6-2758-4de3-b6f4-70a2228d7aea" providerId="ADAL" clId="{C452CAA0-241A-410D-B7C2-321C617A0029}" dt="2025-09-18T14:50:10.410" v="475" actId="27636"/>
          <ac:spMkLst>
            <pc:docMk/>
            <pc:sldMk cId="3057666122" sldId="263"/>
            <ac:spMk id="3" creationId="{790D0079-6B0C-CD3E-12FC-E82DEE18028E}"/>
          </ac:spMkLst>
        </pc:spChg>
      </pc:sldChg>
      <pc:sldChg chg="modSp add del mod">
        <pc:chgData name="Ivan Souček" userId="508276c6-2758-4de3-b6f4-70a2228d7aea" providerId="ADAL" clId="{C452CAA0-241A-410D-B7C2-321C617A0029}" dt="2025-09-18T13:48:53.713" v="143" actId="47"/>
        <pc:sldMkLst>
          <pc:docMk/>
          <pc:sldMk cId="762212978" sldId="264"/>
        </pc:sldMkLst>
        <pc:spChg chg="mod">
          <ac:chgData name="Ivan Souček" userId="508276c6-2758-4de3-b6f4-70a2228d7aea" providerId="ADAL" clId="{C452CAA0-241A-410D-B7C2-321C617A0029}" dt="2025-09-17T06:00:03.945" v="39"/>
          <ac:spMkLst>
            <pc:docMk/>
            <pc:sldMk cId="762212978" sldId="264"/>
            <ac:spMk id="2" creationId="{B56E81AE-5A5C-69CB-76A3-A6E5D4E6E3B0}"/>
          </ac:spMkLst>
        </pc:spChg>
        <pc:spChg chg="mod">
          <ac:chgData name="Ivan Souček" userId="508276c6-2758-4de3-b6f4-70a2228d7aea" providerId="ADAL" clId="{C452CAA0-241A-410D-B7C2-321C617A0029}" dt="2025-09-17T06:00:04.089" v="45" actId="27636"/>
          <ac:spMkLst>
            <pc:docMk/>
            <pc:sldMk cId="762212978" sldId="264"/>
            <ac:spMk id="3" creationId="{2C979773-36F1-4E53-7032-B47A13552296}"/>
          </ac:spMkLst>
        </pc:spChg>
      </pc:sldChg>
      <pc:sldChg chg="modSp del mod">
        <pc:chgData name="Ivan Souček" userId="508276c6-2758-4de3-b6f4-70a2228d7aea" providerId="ADAL" clId="{C452CAA0-241A-410D-B7C2-321C617A0029}" dt="2025-09-18T13:50:57.191" v="144" actId="47"/>
        <pc:sldMkLst>
          <pc:docMk/>
          <pc:sldMk cId="2737291480" sldId="265"/>
        </pc:sldMkLst>
        <pc:spChg chg="mod">
          <ac:chgData name="Ivan Souček" userId="508276c6-2758-4de3-b6f4-70a2228d7aea" providerId="ADAL" clId="{C452CAA0-241A-410D-B7C2-321C617A0029}" dt="2025-09-17T06:00:03.945" v="39"/>
          <ac:spMkLst>
            <pc:docMk/>
            <pc:sldMk cId="2737291480" sldId="265"/>
            <ac:spMk id="2" creationId="{04953186-A707-EFAD-1E5E-8C8DCC10843B}"/>
          </ac:spMkLst>
        </pc:spChg>
        <pc:spChg chg="mod">
          <ac:chgData name="Ivan Souček" userId="508276c6-2758-4de3-b6f4-70a2228d7aea" providerId="ADAL" clId="{C452CAA0-241A-410D-B7C2-321C617A0029}" dt="2025-09-17T06:00:04.105" v="46" actId="27636"/>
          <ac:spMkLst>
            <pc:docMk/>
            <pc:sldMk cId="2737291480" sldId="265"/>
            <ac:spMk id="3" creationId="{B1ECDE3F-42E9-B333-A66B-6511F298FC71}"/>
          </ac:spMkLst>
        </pc:spChg>
      </pc:sldChg>
      <pc:sldChg chg="modSp del mod">
        <pc:chgData name="Ivan Souček" userId="508276c6-2758-4de3-b6f4-70a2228d7aea" providerId="ADAL" clId="{C452CAA0-241A-410D-B7C2-321C617A0029}" dt="2025-09-18T13:55:04.119" v="154" actId="47"/>
        <pc:sldMkLst>
          <pc:docMk/>
          <pc:sldMk cId="3679532584" sldId="266"/>
        </pc:sldMkLst>
        <pc:spChg chg="mod">
          <ac:chgData name="Ivan Souček" userId="508276c6-2758-4de3-b6f4-70a2228d7aea" providerId="ADAL" clId="{C452CAA0-241A-410D-B7C2-321C617A0029}" dt="2025-09-17T06:00:03.945" v="39"/>
          <ac:spMkLst>
            <pc:docMk/>
            <pc:sldMk cId="3679532584" sldId="266"/>
            <ac:spMk id="2" creationId="{669DF36C-D6B1-6276-0D1A-445655E2AC0A}"/>
          </ac:spMkLst>
        </pc:spChg>
        <pc:spChg chg="mod">
          <ac:chgData name="Ivan Souček" userId="508276c6-2758-4de3-b6f4-70a2228d7aea" providerId="ADAL" clId="{C452CAA0-241A-410D-B7C2-321C617A0029}" dt="2025-09-17T06:00:04.105" v="47" actId="27636"/>
          <ac:spMkLst>
            <pc:docMk/>
            <pc:sldMk cId="3679532584" sldId="266"/>
            <ac:spMk id="3" creationId="{890C533E-CDB6-9B55-518A-3176A7BD6EBE}"/>
          </ac:spMkLst>
        </pc:spChg>
      </pc:sldChg>
      <pc:sldChg chg="modSp del mod">
        <pc:chgData name="Ivan Souček" userId="508276c6-2758-4de3-b6f4-70a2228d7aea" providerId="ADAL" clId="{C452CAA0-241A-410D-B7C2-321C617A0029}" dt="2025-09-18T13:55:11.313" v="155" actId="47"/>
        <pc:sldMkLst>
          <pc:docMk/>
          <pc:sldMk cId="689936324" sldId="267"/>
        </pc:sldMkLst>
        <pc:spChg chg="mod">
          <ac:chgData name="Ivan Souček" userId="508276c6-2758-4de3-b6f4-70a2228d7aea" providerId="ADAL" clId="{C452CAA0-241A-410D-B7C2-321C617A0029}" dt="2025-09-17T06:00:03.945" v="39"/>
          <ac:spMkLst>
            <pc:docMk/>
            <pc:sldMk cId="689936324" sldId="267"/>
            <ac:spMk id="2" creationId="{946C2B56-3E08-4ADD-C27C-940610DD9DB5}"/>
          </ac:spMkLst>
        </pc:spChg>
        <pc:spChg chg="mod">
          <ac:chgData name="Ivan Souček" userId="508276c6-2758-4de3-b6f4-70a2228d7aea" providerId="ADAL" clId="{C452CAA0-241A-410D-B7C2-321C617A0029}" dt="2025-09-17T06:00:04.122" v="48" actId="27636"/>
          <ac:spMkLst>
            <pc:docMk/>
            <pc:sldMk cId="689936324" sldId="267"/>
            <ac:spMk id="3" creationId="{7157A545-CAE8-0F8A-3887-37BE25CDA8F5}"/>
          </ac:spMkLst>
        </pc:spChg>
      </pc:sldChg>
      <pc:sldChg chg="modSp mod">
        <pc:chgData name="Ivan Souček" userId="508276c6-2758-4de3-b6f4-70a2228d7aea" providerId="ADAL" clId="{C452CAA0-241A-410D-B7C2-321C617A0029}" dt="2025-09-18T15:01:16.587" v="566" actId="14100"/>
        <pc:sldMkLst>
          <pc:docMk/>
          <pc:sldMk cId="3189479042" sldId="268"/>
        </pc:sldMkLst>
        <pc:spChg chg="mod">
          <ac:chgData name="Ivan Souček" userId="508276c6-2758-4de3-b6f4-70a2228d7aea" providerId="ADAL" clId="{C452CAA0-241A-410D-B7C2-321C617A0029}" dt="2025-09-18T14:52:13.777" v="488" actId="14100"/>
          <ac:spMkLst>
            <pc:docMk/>
            <pc:sldMk cId="3189479042" sldId="268"/>
            <ac:spMk id="2" creationId="{9C9AF938-0DBC-74EB-816F-992CEFAB412F}"/>
          </ac:spMkLst>
        </pc:spChg>
        <pc:spChg chg="mod">
          <ac:chgData name="Ivan Souček" userId="508276c6-2758-4de3-b6f4-70a2228d7aea" providerId="ADAL" clId="{C452CAA0-241A-410D-B7C2-321C617A0029}" dt="2025-09-18T15:01:16.587" v="566" actId="14100"/>
          <ac:spMkLst>
            <pc:docMk/>
            <pc:sldMk cId="3189479042" sldId="268"/>
            <ac:spMk id="3" creationId="{199C1AF7-7E4B-CCBF-99D2-D432B2FBBC1B}"/>
          </ac:spMkLst>
        </pc:spChg>
      </pc:sldChg>
      <pc:sldChg chg="modSp mod">
        <pc:chgData name="Ivan Souček" userId="508276c6-2758-4de3-b6f4-70a2228d7aea" providerId="ADAL" clId="{C452CAA0-241A-410D-B7C2-321C617A0029}" dt="2025-09-18T15:01:04.683" v="564" actId="947"/>
        <pc:sldMkLst>
          <pc:docMk/>
          <pc:sldMk cId="381176727" sldId="269"/>
        </pc:sldMkLst>
        <pc:spChg chg="mod">
          <ac:chgData name="Ivan Souček" userId="508276c6-2758-4de3-b6f4-70a2228d7aea" providerId="ADAL" clId="{C452CAA0-241A-410D-B7C2-321C617A0029}" dt="2025-09-18T14:52:09.885" v="487" actId="14100"/>
          <ac:spMkLst>
            <pc:docMk/>
            <pc:sldMk cId="381176727" sldId="269"/>
            <ac:spMk id="2" creationId="{8001A7A4-9ADA-CDDD-2223-A6148B7FED90}"/>
          </ac:spMkLst>
        </pc:spChg>
        <pc:spChg chg="mod">
          <ac:chgData name="Ivan Souček" userId="508276c6-2758-4de3-b6f4-70a2228d7aea" providerId="ADAL" clId="{C452CAA0-241A-410D-B7C2-321C617A0029}" dt="2025-09-18T15:01:04.683" v="564" actId="947"/>
          <ac:spMkLst>
            <pc:docMk/>
            <pc:sldMk cId="381176727" sldId="269"/>
            <ac:spMk id="3" creationId="{9BDDAB93-C2FE-4588-A293-1970BEC7056C}"/>
          </ac:spMkLst>
        </pc:spChg>
      </pc:sldChg>
      <pc:sldChg chg="modSp mod">
        <pc:chgData name="Ivan Souček" userId="508276c6-2758-4de3-b6f4-70a2228d7aea" providerId="ADAL" clId="{C452CAA0-241A-410D-B7C2-321C617A0029}" dt="2025-09-18T14:57:55.924" v="526" actId="108"/>
        <pc:sldMkLst>
          <pc:docMk/>
          <pc:sldMk cId="2248804429" sldId="270"/>
        </pc:sldMkLst>
        <pc:spChg chg="mod">
          <ac:chgData name="Ivan Souček" userId="508276c6-2758-4de3-b6f4-70a2228d7aea" providerId="ADAL" clId="{C452CAA0-241A-410D-B7C2-321C617A0029}" dt="2025-09-18T14:52:05.765" v="486" actId="14100"/>
          <ac:spMkLst>
            <pc:docMk/>
            <pc:sldMk cId="2248804429" sldId="270"/>
            <ac:spMk id="2" creationId="{A5F0E516-3549-049A-498D-82F22A76CB5D}"/>
          </ac:spMkLst>
        </pc:spChg>
        <pc:spChg chg="mod">
          <ac:chgData name="Ivan Souček" userId="508276c6-2758-4de3-b6f4-70a2228d7aea" providerId="ADAL" clId="{C452CAA0-241A-410D-B7C2-321C617A0029}" dt="2025-09-18T14:57:55.924" v="526" actId="108"/>
          <ac:spMkLst>
            <pc:docMk/>
            <pc:sldMk cId="2248804429" sldId="270"/>
            <ac:spMk id="3" creationId="{76ECB1D0-2845-0750-DB9B-587C7F219A4A}"/>
          </ac:spMkLst>
        </pc:spChg>
      </pc:sldChg>
      <pc:sldChg chg="modSp mod">
        <pc:chgData name="Ivan Souček" userId="508276c6-2758-4de3-b6f4-70a2228d7aea" providerId="ADAL" clId="{C452CAA0-241A-410D-B7C2-321C617A0029}" dt="2025-09-18T15:00:48.868" v="563" actId="108"/>
        <pc:sldMkLst>
          <pc:docMk/>
          <pc:sldMk cId="2577802034" sldId="271"/>
        </pc:sldMkLst>
        <pc:spChg chg="mod">
          <ac:chgData name="Ivan Souček" userId="508276c6-2758-4de3-b6f4-70a2228d7aea" providerId="ADAL" clId="{C452CAA0-241A-410D-B7C2-321C617A0029}" dt="2025-09-18T14:51:37.597" v="485" actId="14100"/>
          <ac:spMkLst>
            <pc:docMk/>
            <pc:sldMk cId="2577802034" sldId="271"/>
            <ac:spMk id="2" creationId="{68B74DF9-E847-BF31-EB51-095B1792CDAE}"/>
          </ac:spMkLst>
        </pc:spChg>
        <pc:spChg chg="mod">
          <ac:chgData name="Ivan Souček" userId="508276c6-2758-4de3-b6f4-70a2228d7aea" providerId="ADAL" clId="{C452CAA0-241A-410D-B7C2-321C617A0029}" dt="2025-09-18T15:00:48.868" v="563" actId="108"/>
          <ac:spMkLst>
            <pc:docMk/>
            <pc:sldMk cId="2577802034" sldId="271"/>
            <ac:spMk id="3" creationId="{C87CE66A-022C-4E42-CDA0-2F853E12F92B}"/>
          </ac:spMkLst>
        </pc:spChg>
      </pc:sldChg>
      <pc:sldChg chg="modSp del mod">
        <pc:chgData name="Ivan Souček" userId="508276c6-2758-4de3-b6f4-70a2228d7aea" providerId="ADAL" clId="{C452CAA0-241A-410D-B7C2-321C617A0029}" dt="2025-09-18T14:51:28.258" v="484" actId="47"/>
        <pc:sldMkLst>
          <pc:docMk/>
          <pc:sldMk cId="2911565470" sldId="272"/>
        </pc:sldMkLst>
        <pc:spChg chg="mod">
          <ac:chgData name="Ivan Souček" userId="508276c6-2758-4de3-b6f4-70a2228d7aea" providerId="ADAL" clId="{C452CAA0-241A-410D-B7C2-321C617A0029}" dt="2025-09-18T14:51:14.582" v="481"/>
          <ac:spMkLst>
            <pc:docMk/>
            <pc:sldMk cId="2911565470" sldId="272"/>
            <ac:spMk id="2" creationId="{27CD5254-B0FE-0986-26A8-767B7530EFFA}"/>
          </ac:spMkLst>
        </pc:spChg>
        <pc:spChg chg="mod">
          <ac:chgData name="Ivan Souček" userId="508276c6-2758-4de3-b6f4-70a2228d7aea" providerId="ADAL" clId="{C452CAA0-241A-410D-B7C2-321C617A0029}" dt="2025-09-17T06:00:04.163" v="53" actId="27636"/>
          <ac:spMkLst>
            <pc:docMk/>
            <pc:sldMk cId="2911565470" sldId="272"/>
            <ac:spMk id="3" creationId="{92F6DD02-1DE8-6D29-AE66-AF8A8E501C72}"/>
          </ac:spMkLst>
        </pc:spChg>
      </pc:sldChg>
      <pc:sldChg chg="modSp mod">
        <pc:chgData name="Ivan Souček" userId="508276c6-2758-4de3-b6f4-70a2228d7aea" providerId="ADAL" clId="{C452CAA0-241A-410D-B7C2-321C617A0029}" dt="2025-09-18T15:01:31.030" v="567" actId="14100"/>
        <pc:sldMkLst>
          <pc:docMk/>
          <pc:sldMk cId="250190264" sldId="273"/>
        </pc:sldMkLst>
        <pc:spChg chg="mod">
          <ac:chgData name="Ivan Souček" userId="508276c6-2758-4de3-b6f4-70a2228d7aea" providerId="ADAL" clId="{C452CAA0-241A-410D-B7C2-321C617A0029}" dt="2025-09-18T14:51:21.937" v="483" actId="14100"/>
          <ac:spMkLst>
            <pc:docMk/>
            <pc:sldMk cId="250190264" sldId="273"/>
            <ac:spMk id="2" creationId="{74D8FB10-621A-E6ED-AC5A-7A9694D304C1}"/>
          </ac:spMkLst>
        </pc:spChg>
        <pc:spChg chg="mod">
          <ac:chgData name="Ivan Souček" userId="508276c6-2758-4de3-b6f4-70a2228d7aea" providerId="ADAL" clId="{C452CAA0-241A-410D-B7C2-321C617A0029}" dt="2025-09-18T15:01:31.030" v="567" actId="14100"/>
          <ac:spMkLst>
            <pc:docMk/>
            <pc:sldMk cId="250190264" sldId="273"/>
            <ac:spMk id="3" creationId="{A2D5C13D-E0BB-7D03-E0F1-E7CF1745F9E1}"/>
          </ac:spMkLst>
        </pc:spChg>
      </pc:sldChg>
      <pc:sldChg chg="modSp mod">
        <pc:chgData name="Ivan Souček" userId="508276c6-2758-4de3-b6f4-70a2228d7aea" providerId="ADAL" clId="{C452CAA0-241A-410D-B7C2-321C617A0029}" dt="2025-09-17T06:01:24.126" v="65" actId="1076"/>
        <pc:sldMkLst>
          <pc:docMk/>
          <pc:sldMk cId="771333637" sldId="274"/>
        </pc:sldMkLst>
        <pc:spChg chg="mod">
          <ac:chgData name="Ivan Souček" userId="508276c6-2758-4de3-b6f4-70a2228d7aea" providerId="ADAL" clId="{C452CAA0-241A-410D-B7C2-321C617A0029}" dt="2025-09-17T06:01:24.126" v="65" actId="1076"/>
          <ac:spMkLst>
            <pc:docMk/>
            <pc:sldMk cId="771333637" sldId="274"/>
            <ac:spMk id="3" creationId="{C3BD5793-B4A1-CB33-0406-9418014326B1}"/>
          </ac:spMkLst>
        </pc:spChg>
      </pc:sldChg>
      <pc:sldChg chg="modSp add mod">
        <pc:chgData name="Ivan Souček" userId="508276c6-2758-4de3-b6f4-70a2228d7aea" providerId="ADAL" clId="{C452CAA0-241A-410D-B7C2-321C617A0029}" dt="2025-09-18T15:02:58.128" v="601" actId="27636"/>
        <pc:sldMkLst>
          <pc:docMk/>
          <pc:sldMk cId="1932391487" sldId="326"/>
        </pc:sldMkLst>
        <pc:spChg chg="mod">
          <ac:chgData name="Ivan Souček" userId="508276c6-2758-4de3-b6f4-70a2228d7aea" providerId="ADAL" clId="{C452CAA0-241A-410D-B7C2-321C617A0029}" dt="2025-09-18T15:02:58.128" v="601" actId="27636"/>
          <ac:spMkLst>
            <pc:docMk/>
            <pc:sldMk cId="1932391487" sldId="326"/>
            <ac:spMk id="3" creationId="{9036F5E2-FAEB-9C34-0398-2B1B6CC1FA80}"/>
          </ac:spMkLst>
        </pc:spChg>
      </pc:sldChg>
      <pc:sldChg chg="modSp add mod">
        <pc:chgData name="Ivan Souček" userId="508276c6-2758-4de3-b6f4-70a2228d7aea" providerId="ADAL" clId="{C452CAA0-241A-410D-B7C2-321C617A0029}" dt="2025-09-18T15:01:53.276" v="587" actId="20577"/>
        <pc:sldMkLst>
          <pc:docMk/>
          <pc:sldMk cId="0" sldId="960"/>
        </pc:sldMkLst>
        <pc:spChg chg="mod">
          <ac:chgData name="Ivan Souček" userId="508276c6-2758-4de3-b6f4-70a2228d7aea" providerId="ADAL" clId="{C452CAA0-241A-410D-B7C2-321C617A0029}" dt="2025-09-18T15:01:53.276" v="587" actId="20577"/>
          <ac:spMkLst>
            <pc:docMk/>
            <pc:sldMk cId="0" sldId="960"/>
            <ac:spMk id="5123" creationId="{51F53EF0-71FC-E545-2400-3B4AD2CE556F}"/>
          </ac:spMkLst>
        </pc:spChg>
      </pc:sldChg>
      <pc:sldChg chg="delSp modSp add mod">
        <pc:chgData name="Ivan Souček" userId="508276c6-2758-4de3-b6f4-70a2228d7aea" providerId="ADAL" clId="{C452CAA0-241A-410D-B7C2-321C617A0029}" dt="2025-09-18T14:48:05.219" v="462" actId="14100"/>
        <pc:sldMkLst>
          <pc:docMk/>
          <pc:sldMk cId="1080428935" sldId="970"/>
        </pc:sldMkLst>
        <pc:spChg chg="mod">
          <ac:chgData name="Ivan Souček" userId="508276c6-2758-4de3-b6f4-70a2228d7aea" providerId="ADAL" clId="{C452CAA0-241A-410D-B7C2-321C617A0029}" dt="2025-09-18T14:48:05.219" v="462" actId="14100"/>
          <ac:spMkLst>
            <pc:docMk/>
            <pc:sldMk cId="1080428935" sldId="970"/>
            <ac:spMk id="9218" creationId="{360F9BCE-9C8C-DB34-B7C5-262412B6A291}"/>
          </ac:spMkLst>
        </pc:spChg>
        <pc:spChg chg="mod">
          <ac:chgData name="Ivan Souček" userId="508276c6-2758-4de3-b6f4-70a2228d7aea" providerId="ADAL" clId="{C452CAA0-241A-410D-B7C2-321C617A0029}" dt="2025-09-18T14:42:32.305" v="313" actId="207"/>
          <ac:spMkLst>
            <pc:docMk/>
            <pc:sldMk cId="1080428935" sldId="970"/>
            <ac:spMk id="9219" creationId="{3C518328-4F7F-840C-F3B1-569367938E50}"/>
          </ac:spMkLst>
        </pc:spChg>
        <pc:spChg chg="del">
          <ac:chgData name="Ivan Souček" userId="508276c6-2758-4de3-b6f4-70a2228d7aea" providerId="ADAL" clId="{C452CAA0-241A-410D-B7C2-321C617A0029}" dt="2025-09-18T14:42:42.282" v="314" actId="478"/>
          <ac:spMkLst>
            <pc:docMk/>
            <pc:sldMk cId="1080428935" sldId="970"/>
            <ac:spMk id="9220" creationId="{B80C80C0-3D45-AE81-4902-0645189DF531}"/>
          </ac:spMkLst>
        </pc:spChg>
      </pc:sldChg>
      <pc:sldChg chg="addSp modSp add mod">
        <pc:chgData name="Ivan Souček" userId="508276c6-2758-4de3-b6f4-70a2228d7aea" providerId="ADAL" clId="{C452CAA0-241A-410D-B7C2-321C617A0029}" dt="2025-09-18T14:47:23.109" v="428" actId="1037"/>
        <pc:sldMkLst>
          <pc:docMk/>
          <pc:sldMk cId="2981393990" sldId="2147481859"/>
        </pc:sldMkLst>
        <pc:spChg chg="add mod">
          <ac:chgData name="Ivan Souček" userId="508276c6-2758-4de3-b6f4-70a2228d7aea" providerId="ADAL" clId="{C452CAA0-241A-410D-B7C2-321C617A0029}" dt="2025-09-18T14:47:23.109" v="428" actId="1037"/>
          <ac:spMkLst>
            <pc:docMk/>
            <pc:sldMk cId="2981393990" sldId="2147481859"/>
            <ac:spMk id="2" creationId="{044E28E4-48AF-BF73-F0DC-26B4D0775EF2}"/>
          </ac:spMkLst>
        </pc:spChg>
        <pc:spChg chg="mod">
          <ac:chgData name="Ivan Souček" userId="508276c6-2758-4de3-b6f4-70a2228d7aea" providerId="ADAL" clId="{C452CAA0-241A-410D-B7C2-321C617A0029}" dt="2025-09-18T14:44:16.833" v="352" actId="14100"/>
          <ac:spMkLst>
            <pc:docMk/>
            <pc:sldMk cId="2981393990" sldId="2147481859"/>
            <ac:spMk id="3" creationId="{56E225A8-35A3-5986-F30A-E453333F8F90}"/>
          </ac:spMkLst>
        </pc:spChg>
        <pc:spChg chg="mod">
          <ac:chgData name="Ivan Souček" userId="508276c6-2758-4de3-b6f4-70a2228d7aea" providerId="ADAL" clId="{C452CAA0-241A-410D-B7C2-321C617A0029}" dt="2025-09-18T14:46:02.514" v="380" actId="1076"/>
          <ac:spMkLst>
            <pc:docMk/>
            <pc:sldMk cId="2981393990" sldId="2147481859"/>
            <ac:spMk id="4" creationId="{AF4C0E92-0E48-B098-5957-24A7F9292DF6}"/>
          </ac:spMkLst>
        </pc:spChg>
        <pc:spChg chg="add mod">
          <ac:chgData name="Ivan Souček" userId="508276c6-2758-4de3-b6f4-70a2228d7aea" providerId="ADAL" clId="{C452CAA0-241A-410D-B7C2-321C617A0029}" dt="2025-09-18T14:45:28.656" v="370"/>
          <ac:spMkLst>
            <pc:docMk/>
            <pc:sldMk cId="2981393990" sldId="2147481859"/>
            <ac:spMk id="5" creationId="{841F463E-D994-D761-2F1A-96C8F0F34BB6}"/>
          </ac:spMkLst>
        </pc:spChg>
        <pc:spChg chg="add mod">
          <ac:chgData name="Ivan Souček" userId="508276c6-2758-4de3-b6f4-70a2228d7aea" providerId="ADAL" clId="{C452CAA0-241A-410D-B7C2-321C617A0029}" dt="2025-09-18T14:45:57.120" v="379" actId="14100"/>
          <ac:spMkLst>
            <pc:docMk/>
            <pc:sldMk cId="2981393990" sldId="2147481859"/>
            <ac:spMk id="6" creationId="{A6EBCD51-6FA3-0A50-FEFA-F43E0E574B8C}"/>
          </ac:spMkLst>
        </pc:spChg>
      </pc:sldChg>
      <pc:sldChg chg="addSp delSp modSp new mod">
        <pc:chgData name="Ivan Souček" userId="508276c6-2758-4de3-b6f4-70a2228d7aea" providerId="ADAL" clId="{C452CAA0-241A-410D-B7C2-321C617A0029}" dt="2025-09-18T14:47:38.516" v="440" actId="1076"/>
        <pc:sldMkLst>
          <pc:docMk/>
          <pc:sldMk cId="1424832742" sldId="2147481860"/>
        </pc:sldMkLst>
        <pc:spChg chg="mod">
          <ac:chgData name="Ivan Souček" userId="508276c6-2758-4de3-b6f4-70a2228d7aea" providerId="ADAL" clId="{C452CAA0-241A-410D-B7C2-321C617A0029}" dt="2025-09-18T14:47:38.516" v="440" actId="1076"/>
          <ac:spMkLst>
            <pc:docMk/>
            <pc:sldMk cId="1424832742" sldId="2147481860"/>
            <ac:spMk id="2" creationId="{CDD89D92-57E8-C6CC-9869-78F078A78F37}"/>
          </ac:spMkLst>
        </pc:spChg>
        <pc:spChg chg="del">
          <ac:chgData name="Ivan Souček" userId="508276c6-2758-4de3-b6f4-70a2228d7aea" providerId="ADAL" clId="{C452CAA0-241A-410D-B7C2-321C617A0029}" dt="2025-09-18T14:41:21.638" v="243"/>
          <ac:spMkLst>
            <pc:docMk/>
            <pc:sldMk cId="1424832742" sldId="2147481860"/>
            <ac:spMk id="3" creationId="{E65F75F9-D4F9-B503-6CED-43A449D95AD2}"/>
          </ac:spMkLst>
        </pc:spChg>
        <pc:picChg chg="add mod">
          <ac:chgData name="Ivan Souček" userId="508276c6-2758-4de3-b6f4-70a2228d7aea" providerId="ADAL" clId="{C452CAA0-241A-410D-B7C2-321C617A0029}" dt="2025-09-18T14:41:26.358" v="244" actId="14100"/>
          <ac:picMkLst>
            <pc:docMk/>
            <pc:sldMk cId="1424832742" sldId="2147481860"/>
            <ac:picMk id="4" creationId="{C9024376-6EA4-3935-559F-A3152AE99DA6}"/>
          </ac:picMkLst>
        </pc:picChg>
      </pc:sldChg>
      <pc:sldChg chg="modSp add mod">
        <pc:chgData name="Ivan Souček" userId="508276c6-2758-4de3-b6f4-70a2228d7aea" providerId="ADAL" clId="{C452CAA0-241A-410D-B7C2-321C617A0029}" dt="2025-09-18T15:03:07.864" v="603" actId="27636"/>
        <pc:sldMkLst>
          <pc:docMk/>
          <pc:sldMk cId="983123742" sldId="2147481861"/>
        </pc:sldMkLst>
        <pc:spChg chg="mod">
          <ac:chgData name="Ivan Souček" userId="508276c6-2758-4de3-b6f4-70a2228d7aea" providerId="ADAL" clId="{C452CAA0-241A-410D-B7C2-321C617A0029}" dt="2025-09-18T15:03:07.864" v="603" actId="27636"/>
          <ac:spMkLst>
            <pc:docMk/>
            <pc:sldMk cId="983123742" sldId="2147481861"/>
            <ac:spMk id="3" creationId="{6BD4D23C-B8DE-321E-F6C9-B33B03167E2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cs-CZ"/>
              <a:t>Kliknutím lze upravit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88FFC033-93CC-4F98-AA2C-03E0A672510E}" type="datetimeFigureOut">
              <a:rPr lang="cs-CZ" smtClean="0"/>
              <a:t>17.09.2025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5193F861-C9C7-497D-B056-FBB42D411034}" type="slidenum">
              <a:rPr lang="cs-CZ" smtClean="0"/>
              <a:t>‹#›</a:t>
            </a:fld>
            <a:endParaRPr lang="cs-CZ"/>
          </a:p>
        </p:txBody>
      </p:sp>
    </p:spTree>
    <p:extLst>
      <p:ext uri="{BB962C8B-B14F-4D97-AF65-F5344CB8AC3E}">
        <p14:creationId xmlns:p14="http://schemas.microsoft.com/office/powerpoint/2010/main" val="1006611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88FFC033-93CC-4F98-AA2C-03E0A672510E}" type="datetimeFigureOut">
              <a:rPr lang="cs-CZ" smtClean="0"/>
              <a:t>17.09.2025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5193F861-C9C7-497D-B056-FBB42D411034}" type="slidenum">
              <a:rPr lang="cs-CZ" smtClean="0"/>
              <a:t>‹#›</a:t>
            </a:fld>
            <a:endParaRPr lang="cs-CZ"/>
          </a:p>
        </p:txBody>
      </p:sp>
    </p:spTree>
    <p:extLst>
      <p:ext uri="{BB962C8B-B14F-4D97-AF65-F5344CB8AC3E}">
        <p14:creationId xmlns:p14="http://schemas.microsoft.com/office/powerpoint/2010/main" val="1505038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88FFC033-93CC-4F98-AA2C-03E0A672510E}" type="datetimeFigureOut">
              <a:rPr lang="cs-CZ" smtClean="0"/>
              <a:t>17.09.2025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5193F861-C9C7-497D-B056-FBB42D411034}" type="slidenum">
              <a:rPr lang="cs-CZ" smtClean="0"/>
              <a:t>‹#›</a:t>
            </a:fld>
            <a:endParaRPr lang="cs-CZ"/>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430459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88FFC033-93CC-4F98-AA2C-03E0A672510E}" type="datetimeFigureOut">
              <a:rPr lang="cs-CZ" smtClean="0"/>
              <a:t>17.09.2025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5193F861-C9C7-497D-B056-FBB42D411034}" type="slidenum">
              <a:rPr lang="cs-CZ" smtClean="0"/>
              <a:t>‹#›</a:t>
            </a:fld>
            <a:endParaRPr lang="cs-CZ"/>
          </a:p>
        </p:txBody>
      </p:sp>
    </p:spTree>
    <p:extLst>
      <p:ext uri="{BB962C8B-B14F-4D97-AF65-F5344CB8AC3E}">
        <p14:creationId xmlns:p14="http://schemas.microsoft.com/office/powerpoint/2010/main" val="13332657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88FFC033-93CC-4F98-AA2C-03E0A672510E}" type="datetimeFigureOut">
              <a:rPr lang="cs-CZ" smtClean="0"/>
              <a:t>17.09.2025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5193F861-C9C7-497D-B056-FBB42D411034}" type="slidenum">
              <a:rPr lang="cs-CZ" smtClean="0"/>
              <a:t>‹#›</a:t>
            </a:fld>
            <a:endParaRPr lang="cs-CZ"/>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803856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88FFC033-93CC-4F98-AA2C-03E0A672510E}" type="datetimeFigureOut">
              <a:rPr lang="cs-CZ" smtClean="0"/>
              <a:t>17.09.2025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5193F861-C9C7-497D-B056-FBB42D411034}" type="slidenum">
              <a:rPr lang="cs-CZ" smtClean="0"/>
              <a:t>‹#›</a:t>
            </a:fld>
            <a:endParaRPr lang="cs-CZ"/>
          </a:p>
        </p:txBody>
      </p:sp>
    </p:spTree>
    <p:extLst>
      <p:ext uri="{BB962C8B-B14F-4D97-AF65-F5344CB8AC3E}">
        <p14:creationId xmlns:p14="http://schemas.microsoft.com/office/powerpoint/2010/main" val="24745058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8FFC033-93CC-4F98-AA2C-03E0A672510E}" type="datetimeFigureOut">
              <a:rPr lang="cs-CZ" smtClean="0"/>
              <a:t>17.09.2025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5193F861-C9C7-497D-B056-FBB42D411034}" type="slidenum">
              <a:rPr lang="cs-CZ" smtClean="0"/>
              <a:t>‹#›</a:t>
            </a:fld>
            <a:endParaRPr lang="cs-CZ"/>
          </a:p>
        </p:txBody>
      </p:sp>
    </p:spTree>
    <p:extLst>
      <p:ext uri="{BB962C8B-B14F-4D97-AF65-F5344CB8AC3E}">
        <p14:creationId xmlns:p14="http://schemas.microsoft.com/office/powerpoint/2010/main" val="8435494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cs-CZ"/>
              <a:t>Kliknutím lze upravit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8FFC033-93CC-4F98-AA2C-03E0A672510E}" type="datetimeFigureOut">
              <a:rPr lang="cs-CZ" smtClean="0"/>
              <a:t>17.09.2025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5193F861-C9C7-497D-B056-FBB42D411034}" type="slidenum">
              <a:rPr lang="cs-CZ" smtClean="0"/>
              <a:t>‹#›</a:t>
            </a:fld>
            <a:endParaRPr lang="cs-CZ"/>
          </a:p>
        </p:txBody>
      </p:sp>
    </p:spTree>
    <p:extLst>
      <p:ext uri="{BB962C8B-B14F-4D97-AF65-F5344CB8AC3E}">
        <p14:creationId xmlns:p14="http://schemas.microsoft.com/office/powerpoint/2010/main" val="1649527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8FFC033-93CC-4F98-AA2C-03E0A672510E}" type="datetimeFigureOut">
              <a:rPr lang="cs-CZ" smtClean="0"/>
              <a:t>17.09.2025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5193F861-C9C7-497D-B056-FBB42D411034}" type="slidenum">
              <a:rPr lang="cs-CZ" smtClean="0"/>
              <a:t>‹#›</a:t>
            </a:fld>
            <a:endParaRPr lang="cs-CZ"/>
          </a:p>
        </p:txBody>
      </p:sp>
    </p:spTree>
    <p:extLst>
      <p:ext uri="{BB962C8B-B14F-4D97-AF65-F5344CB8AC3E}">
        <p14:creationId xmlns:p14="http://schemas.microsoft.com/office/powerpoint/2010/main" val="2221677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cs-CZ"/>
              <a:t>Kliknutím lze upravit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88FFC033-93CC-4F98-AA2C-03E0A672510E}" type="datetimeFigureOut">
              <a:rPr lang="cs-CZ" smtClean="0"/>
              <a:t>17.09.2025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5193F861-C9C7-497D-B056-FBB42D411034}" type="slidenum">
              <a:rPr lang="cs-CZ" smtClean="0"/>
              <a:t>‹#›</a:t>
            </a:fld>
            <a:endParaRPr lang="cs-CZ"/>
          </a:p>
        </p:txBody>
      </p:sp>
    </p:spTree>
    <p:extLst>
      <p:ext uri="{BB962C8B-B14F-4D97-AF65-F5344CB8AC3E}">
        <p14:creationId xmlns:p14="http://schemas.microsoft.com/office/powerpoint/2010/main" val="3926754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88FFC033-93CC-4F98-AA2C-03E0A672510E}" type="datetimeFigureOut">
              <a:rPr lang="cs-CZ" smtClean="0"/>
              <a:t>17.09.2025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5193F861-C9C7-497D-B056-FBB42D411034}" type="slidenum">
              <a:rPr lang="cs-CZ" smtClean="0"/>
              <a:t>‹#›</a:t>
            </a:fld>
            <a:endParaRPr lang="cs-CZ"/>
          </a:p>
        </p:txBody>
      </p:sp>
    </p:spTree>
    <p:extLst>
      <p:ext uri="{BB962C8B-B14F-4D97-AF65-F5344CB8AC3E}">
        <p14:creationId xmlns:p14="http://schemas.microsoft.com/office/powerpoint/2010/main" val="3563517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88FFC033-93CC-4F98-AA2C-03E0A672510E}" type="datetimeFigureOut">
              <a:rPr lang="cs-CZ" smtClean="0"/>
              <a:t>17.09.2025</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5193F861-C9C7-497D-B056-FBB42D411034}" type="slidenum">
              <a:rPr lang="cs-CZ" smtClean="0"/>
              <a:t>‹#›</a:t>
            </a:fld>
            <a:endParaRPr lang="cs-CZ"/>
          </a:p>
        </p:txBody>
      </p:sp>
    </p:spTree>
    <p:extLst>
      <p:ext uri="{BB962C8B-B14F-4D97-AF65-F5344CB8AC3E}">
        <p14:creationId xmlns:p14="http://schemas.microsoft.com/office/powerpoint/2010/main" val="2866272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88FFC033-93CC-4F98-AA2C-03E0A672510E}" type="datetimeFigureOut">
              <a:rPr lang="cs-CZ" smtClean="0"/>
              <a:t>17.09.2025</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5193F861-C9C7-497D-B056-FBB42D411034}" type="slidenum">
              <a:rPr lang="cs-CZ" smtClean="0"/>
              <a:t>‹#›</a:t>
            </a:fld>
            <a:endParaRPr lang="cs-CZ"/>
          </a:p>
        </p:txBody>
      </p:sp>
    </p:spTree>
    <p:extLst>
      <p:ext uri="{BB962C8B-B14F-4D97-AF65-F5344CB8AC3E}">
        <p14:creationId xmlns:p14="http://schemas.microsoft.com/office/powerpoint/2010/main" val="987081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FFC033-93CC-4F98-AA2C-03E0A672510E}" type="datetimeFigureOut">
              <a:rPr lang="cs-CZ" smtClean="0"/>
              <a:t>17.09.2025</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5193F861-C9C7-497D-B056-FBB42D411034}" type="slidenum">
              <a:rPr lang="cs-CZ" smtClean="0"/>
              <a:t>‹#›</a:t>
            </a:fld>
            <a:endParaRPr lang="cs-CZ"/>
          </a:p>
        </p:txBody>
      </p:sp>
    </p:spTree>
    <p:extLst>
      <p:ext uri="{BB962C8B-B14F-4D97-AF65-F5344CB8AC3E}">
        <p14:creationId xmlns:p14="http://schemas.microsoft.com/office/powerpoint/2010/main" val="2026194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cs-CZ"/>
              <a:t>Kliknutím lze upravit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88FFC033-93CC-4F98-AA2C-03E0A672510E}" type="datetimeFigureOut">
              <a:rPr lang="cs-CZ" smtClean="0"/>
              <a:t>17.09.2025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5193F861-C9C7-497D-B056-FBB42D411034}" type="slidenum">
              <a:rPr lang="cs-CZ" smtClean="0"/>
              <a:t>‹#›</a:t>
            </a:fld>
            <a:endParaRPr lang="cs-CZ"/>
          </a:p>
        </p:txBody>
      </p:sp>
    </p:spTree>
    <p:extLst>
      <p:ext uri="{BB962C8B-B14F-4D97-AF65-F5344CB8AC3E}">
        <p14:creationId xmlns:p14="http://schemas.microsoft.com/office/powerpoint/2010/main" val="1295379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cs-CZ"/>
              <a:t>Kliknutím lze upravit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88FFC033-93CC-4F98-AA2C-03E0A672510E}" type="datetimeFigureOut">
              <a:rPr lang="cs-CZ" smtClean="0"/>
              <a:t>17.09.2025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5193F861-C9C7-497D-B056-FBB42D411034}" type="slidenum">
              <a:rPr lang="cs-CZ" smtClean="0"/>
              <a:t>‹#›</a:t>
            </a:fld>
            <a:endParaRPr lang="cs-CZ"/>
          </a:p>
        </p:txBody>
      </p:sp>
    </p:spTree>
    <p:extLst>
      <p:ext uri="{BB962C8B-B14F-4D97-AF65-F5344CB8AC3E}">
        <p14:creationId xmlns:p14="http://schemas.microsoft.com/office/powerpoint/2010/main" val="2222373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8FFC033-93CC-4F98-AA2C-03E0A672510E}" type="datetimeFigureOut">
              <a:rPr lang="cs-CZ" smtClean="0"/>
              <a:t>17.09.2025</a:t>
            </a:fld>
            <a:endParaRPr lang="cs-CZ"/>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193F861-C9C7-497D-B056-FBB42D411034}" type="slidenum">
              <a:rPr lang="cs-CZ" smtClean="0"/>
              <a:t>‹#›</a:t>
            </a:fld>
            <a:endParaRPr lang="cs-CZ"/>
          </a:p>
        </p:txBody>
      </p:sp>
    </p:spTree>
    <p:extLst>
      <p:ext uri="{BB962C8B-B14F-4D97-AF65-F5344CB8AC3E}">
        <p14:creationId xmlns:p14="http://schemas.microsoft.com/office/powerpoint/2010/main" val="20466377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ivan.soucek@schpcr.cz"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6F867E6-B66D-F898-1600-9CFC75BE6419}"/>
              </a:ext>
            </a:extLst>
          </p:cNvPr>
          <p:cNvSpPr>
            <a:spLocks noGrp="1"/>
          </p:cNvSpPr>
          <p:nvPr>
            <p:ph type="ctrTitle"/>
          </p:nvPr>
        </p:nvSpPr>
        <p:spPr>
          <a:xfrm>
            <a:off x="1507067" y="1240971"/>
            <a:ext cx="7766936" cy="2809865"/>
          </a:xfrm>
        </p:spPr>
        <p:txBody>
          <a:bodyPr>
            <a:normAutofit fontScale="90000"/>
          </a:bodyPr>
          <a:lstStyle/>
          <a:p>
            <a:r>
              <a:rPr lang="cs-CZ" b="1" dirty="0"/>
              <a:t>Nový pohled na dekarbonizaci z legislativního pohledu</a:t>
            </a:r>
            <a:br>
              <a:rPr lang="cs-CZ" sz="4000" b="0" i="0" u="none" strike="noStrike" baseline="0" dirty="0">
                <a:solidFill>
                  <a:srgbClr val="000000"/>
                </a:solidFill>
                <a:latin typeface="Aptos" panose="020B0004020202020204" pitchFamily="34" charset="0"/>
              </a:rPr>
            </a:br>
            <a:endParaRPr lang="cs-CZ" sz="4000" dirty="0"/>
          </a:p>
        </p:txBody>
      </p:sp>
      <p:sp>
        <p:nvSpPr>
          <p:cNvPr id="3" name="Podnadpis 2">
            <a:extLst>
              <a:ext uri="{FF2B5EF4-FFF2-40B4-BE49-F238E27FC236}">
                <a16:creationId xmlns:a16="http://schemas.microsoft.com/office/drawing/2014/main" id="{7E29E6FA-283A-06B6-D26B-20C984C9223F}"/>
              </a:ext>
            </a:extLst>
          </p:cNvPr>
          <p:cNvSpPr>
            <a:spLocks noGrp="1"/>
          </p:cNvSpPr>
          <p:nvPr>
            <p:ph type="subTitle" idx="1"/>
          </p:nvPr>
        </p:nvSpPr>
        <p:spPr>
          <a:xfrm>
            <a:off x="3374401" y="4462633"/>
            <a:ext cx="6143625" cy="1468662"/>
          </a:xfrm>
        </p:spPr>
        <p:txBody>
          <a:bodyPr>
            <a:normAutofit/>
          </a:bodyPr>
          <a:lstStyle/>
          <a:p>
            <a:r>
              <a:rPr lang="cs-CZ" dirty="0"/>
              <a:t>Ivan Souček – SCHP ČR</a:t>
            </a:r>
          </a:p>
          <a:p>
            <a:r>
              <a:rPr lang="cs-CZ" dirty="0"/>
              <a:t>Chemické fórum Ústeckého kraje</a:t>
            </a:r>
          </a:p>
          <a:p>
            <a:r>
              <a:rPr lang="cs-CZ" dirty="0"/>
              <a:t>23.9.2025</a:t>
            </a:r>
          </a:p>
        </p:txBody>
      </p:sp>
    </p:spTree>
    <p:extLst>
      <p:ext uri="{BB962C8B-B14F-4D97-AF65-F5344CB8AC3E}">
        <p14:creationId xmlns:p14="http://schemas.microsoft.com/office/powerpoint/2010/main" val="2272416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9EFCD6-9C33-3AF2-0A6A-6100B235807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74B3A71-3DCE-7F17-F2F7-392C778A9FD3}"/>
              </a:ext>
            </a:extLst>
          </p:cNvPr>
          <p:cNvSpPr>
            <a:spLocks noGrp="1"/>
          </p:cNvSpPr>
          <p:nvPr>
            <p:ph type="title"/>
          </p:nvPr>
        </p:nvSpPr>
        <p:spPr>
          <a:xfrm>
            <a:off x="677334" y="609600"/>
            <a:ext cx="8596668" cy="783771"/>
          </a:xfrm>
        </p:spPr>
        <p:txBody>
          <a:bodyPr>
            <a:normAutofit/>
          </a:bodyPr>
          <a:lstStyle/>
          <a:p>
            <a:r>
              <a:rPr lang="cs-CZ" sz="3200" dirty="0"/>
              <a:t>Otevřené aspekty </a:t>
            </a:r>
            <a:r>
              <a:rPr lang="en-US" sz="3200" dirty="0"/>
              <a:t>Green Deal</a:t>
            </a:r>
            <a:r>
              <a:rPr lang="cs-CZ" sz="3200" dirty="0"/>
              <a:t>u a</a:t>
            </a:r>
            <a:r>
              <a:rPr lang="en-US" sz="3200" dirty="0"/>
              <a:t> Fit-for-5</a:t>
            </a:r>
            <a:r>
              <a:rPr lang="cs-CZ" sz="3200" dirty="0"/>
              <a:t>5</a:t>
            </a:r>
          </a:p>
        </p:txBody>
      </p:sp>
      <p:sp>
        <p:nvSpPr>
          <p:cNvPr id="3" name="Zástupný obsah 2">
            <a:extLst>
              <a:ext uri="{FF2B5EF4-FFF2-40B4-BE49-F238E27FC236}">
                <a16:creationId xmlns:a16="http://schemas.microsoft.com/office/drawing/2014/main" id="{083068BD-FDE2-C343-1E6F-D5CD3A3A428D}"/>
              </a:ext>
            </a:extLst>
          </p:cNvPr>
          <p:cNvSpPr>
            <a:spLocks noGrp="1"/>
          </p:cNvSpPr>
          <p:nvPr>
            <p:ph idx="1"/>
          </p:nvPr>
        </p:nvSpPr>
        <p:spPr>
          <a:xfrm>
            <a:off x="677334" y="1534886"/>
            <a:ext cx="8596668" cy="4789713"/>
          </a:xfrm>
        </p:spPr>
        <p:txBody>
          <a:bodyPr>
            <a:normAutofit fontScale="92500" lnSpcReduction="10000"/>
          </a:bodyPr>
          <a:lstStyle/>
          <a:p>
            <a:pPr marL="0" indent="0">
              <a:buNone/>
            </a:pPr>
            <a:r>
              <a:rPr lang="cs-CZ" dirty="0"/>
              <a:t>Revize Směrnice o obnovitelných zdrojích energie (RED III) z roku 2023 obsahuje kvóty a cíle pro využívání obnovitelného vodíku, stejně jako pro paliva CCU, jako jsou RFNBO a RCF:</a:t>
            </a:r>
          </a:p>
          <a:p>
            <a:pPr>
              <a:buFontTx/>
              <a:buChar char="-"/>
            </a:pPr>
            <a:r>
              <a:rPr lang="cs-CZ" dirty="0"/>
              <a:t>nejméně 5,5 % energie spotřebovávané v dopravě má pocházet z RFNBO nebo pokročilých biopaliv do roku 2030, přičemž podíl nejméně 1 % musí být dosažen prostřednictvím RFNBO;</a:t>
            </a:r>
          </a:p>
          <a:p>
            <a:pPr>
              <a:buFontTx/>
              <a:buChar char="-"/>
            </a:pPr>
            <a:r>
              <a:rPr lang="cs-CZ" dirty="0"/>
              <a:t>nejméně 42 % vodíku spotřebovávaného v průmyslu má pocházet z RFNBO do roku 2030, tento cíl se zvyšuje na 60 % do roku 2035. Členské státy mohou snížit cíl o 20 % (což znamená 33,6 % v roce 2030), pokud:</a:t>
            </a:r>
          </a:p>
          <a:p>
            <a:pPr marL="0" indent="0">
              <a:buNone/>
            </a:pPr>
            <a:r>
              <a:rPr lang="cs-CZ" dirty="0"/>
              <a:t>	▪ národní příspěvek členského státu k celkovému cíli EU odpovídá jejich očekávanému příspěvku;</a:t>
            </a:r>
          </a:p>
          <a:p>
            <a:pPr marL="0" indent="0">
              <a:buNone/>
            </a:pPr>
            <a:r>
              <a:rPr lang="cs-CZ" dirty="0"/>
              <a:t>	▪ podíl vodíku produkovaného z nefosilních zdrojů (které zahrnují i jaderné) je alespoň 77 % v roce 2030 a 80 % v roce 2035.</a:t>
            </a:r>
            <a:endParaRPr lang="cs-CZ" sz="2000" dirty="0">
              <a:solidFill>
                <a:srgbClr val="000000"/>
              </a:solidFill>
              <a:latin typeface="Aptos" panose="020B0004020202020204" pitchFamily="34" charset="0"/>
            </a:endParaRPr>
          </a:p>
          <a:p>
            <a:pPr marL="0" indent="0" algn="l">
              <a:buNone/>
            </a:pPr>
            <a:r>
              <a:rPr lang="cs-CZ" sz="1700" dirty="0" err="1">
                <a:solidFill>
                  <a:srgbClr val="000000"/>
                </a:solidFill>
                <a:latin typeface="Aptos" panose="020B0004020202020204" pitchFamily="34" charset="0"/>
              </a:rPr>
              <a:t>See</a:t>
            </a:r>
            <a:r>
              <a:rPr lang="cs-CZ" sz="1700" b="0" i="0" u="none" strike="noStrike" baseline="0" dirty="0">
                <a:solidFill>
                  <a:srgbClr val="000000"/>
                </a:solidFill>
                <a:latin typeface="Aptos" panose="020B0004020202020204" pitchFamily="34" charset="0"/>
              </a:rPr>
              <a:t>: </a:t>
            </a:r>
            <a:r>
              <a:rPr lang="en-US" sz="1700" b="0" i="1" u="none" strike="noStrike" baseline="0" dirty="0">
                <a:solidFill>
                  <a:srgbClr val="000000"/>
                </a:solidFill>
                <a:latin typeface="Aptos" panose="020B0004020202020204" pitchFamily="34" charset="0"/>
              </a:rPr>
              <a:t>Directive (EU) 2018/2001 of the European Parliament and of the Council of 11 December 2018 on the promotion of the use of energy from renewable sources (recast), available at: </a:t>
            </a:r>
            <a:r>
              <a:rPr lang="en-US" sz="1700" b="0" i="1" u="none" strike="noStrike" baseline="0" dirty="0">
                <a:solidFill>
                  <a:srgbClr val="467885"/>
                </a:solidFill>
                <a:latin typeface="Aptos" panose="020B0004020202020204" pitchFamily="34" charset="0"/>
              </a:rPr>
              <a:t>https://eur-lex.europa.eu/legal-content/EN/TXT/?uri=CELEX%3A32018L200</a:t>
            </a:r>
            <a:r>
              <a:rPr lang="en-US" sz="1700" b="0" i="1" u="none" strike="noStrike" baseline="0" dirty="0">
                <a:solidFill>
                  <a:srgbClr val="000000"/>
                </a:solidFill>
                <a:latin typeface="Aptos" panose="020B0004020202020204" pitchFamily="34" charset="0"/>
              </a:rPr>
              <a:t>; </a:t>
            </a:r>
            <a:r>
              <a:rPr lang="en-US" sz="1700" b="1" i="1" u="none" strike="noStrike" baseline="0" dirty="0">
                <a:solidFill>
                  <a:srgbClr val="000000"/>
                </a:solidFill>
                <a:latin typeface="Aptos" panose="020B0004020202020204" pitchFamily="34" charset="0"/>
              </a:rPr>
              <a:t>hereinafter referred to as “RED” </a:t>
            </a:r>
            <a:endParaRPr lang="en-US" sz="1700" b="0" i="1" u="none" strike="noStrike" baseline="0" dirty="0">
              <a:solidFill>
                <a:srgbClr val="000000"/>
              </a:solidFill>
              <a:latin typeface="Aptos" panose="020B0004020202020204" pitchFamily="34" charset="0"/>
            </a:endParaRPr>
          </a:p>
          <a:p>
            <a:pPr marL="0" indent="0">
              <a:buNone/>
            </a:pPr>
            <a:endParaRPr lang="en-US" sz="2000" b="0" i="0" u="none" strike="noStrike" baseline="0" dirty="0">
              <a:solidFill>
                <a:srgbClr val="000000"/>
              </a:solidFill>
              <a:latin typeface="Aptos" panose="020B0004020202020204" pitchFamily="34" charset="0"/>
            </a:endParaRPr>
          </a:p>
          <a:p>
            <a:endParaRPr lang="cs-CZ" sz="2000" b="0" i="0" u="none" strike="noStrike" baseline="0" dirty="0">
              <a:solidFill>
                <a:srgbClr val="000000"/>
              </a:solidFill>
              <a:latin typeface="Aptos" panose="020B0004020202020204" pitchFamily="34" charset="0"/>
            </a:endParaRPr>
          </a:p>
          <a:p>
            <a:endParaRPr lang="cs-CZ" sz="2000" b="0" i="0" u="none" strike="noStrike" baseline="0" dirty="0">
              <a:solidFill>
                <a:srgbClr val="000000"/>
              </a:solidFill>
              <a:latin typeface="Aptos" panose="020B0004020202020204" pitchFamily="34" charset="0"/>
            </a:endParaRPr>
          </a:p>
          <a:p>
            <a:pPr marL="0" indent="0">
              <a:buNone/>
            </a:pPr>
            <a:endParaRPr lang="cs-CZ" dirty="0"/>
          </a:p>
        </p:txBody>
      </p:sp>
    </p:spTree>
    <p:extLst>
      <p:ext uri="{BB962C8B-B14F-4D97-AF65-F5344CB8AC3E}">
        <p14:creationId xmlns:p14="http://schemas.microsoft.com/office/powerpoint/2010/main" val="7055014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AD8B31-3A9E-0C8F-0A1B-EC157F45FD5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C2A17D84-F2DA-0580-11CA-321F5AC7808E}"/>
              </a:ext>
            </a:extLst>
          </p:cNvPr>
          <p:cNvSpPr>
            <a:spLocks noGrp="1"/>
          </p:cNvSpPr>
          <p:nvPr>
            <p:ph type="title"/>
          </p:nvPr>
        </p:nvSpPr>
        <p:spPr>
          <a:xfrm>
            <a:off x="677334" y="609600"/>
            <a:ext cx="8847666" cy="762000"/>
          </a:xfrm>
        </p:spPr>
        <p:txBody>
          <a:bodyPr>
            <a:normAutofit/>
          </a:bodyPr>
          <a:lstStyle/>
          <a:p>
            <a:r>
              <a:rPr lang="cs-CZ" sz="3200" dirty="0"/>
              <a:t>Otevřené aspekty </a:t>
            </a:r>
            <a:r>
              <a:rPr lang="en-US" sz="3200" dirty="0"/>
              <a:t>Green Deal</a:t>
            </a:r>
            <a:r>
              <a:rPr lang="cs-CZ" sz="3200" dirty="0"/>
              <a:t>u a</a:t>
            </a:r>
            <a:r>
              <a:rPr lang="en-US" sz="3200" dirty="0"/>
              <a:t> Fit-for-5</a:t>
            </a:r>
            <a:r>
              <a:rPr lang="cs-CZ" sz="3200" dirty="0"/>
              <a:t>5</a:t>
            </a:r>
          </a:p>
        </p:txBody>
      </p:sp>
      <p:sp>
        <p:nvSpPr>
          <p:cNvPr id="3" name="Zástupný obsah 2">
            <a:extLst>
              <a:ext uri="{FF2B5EF4-FFF2-40B4-BE49-F238E27FC236}">
                <a16:creationId xmlns:a16="http://schemas.microsoft.com/office/drawing/2014/main" id="{66585748-DCB1-B66B-362A-60370D968019}"/>
              </a:ext>
            </a:extLst>
          </p:cNvPr>
          <p:cNvSpPr>
            <a:spLocks noGrp="1"/>
          </p:cNvSpPr>
          <p:nvPr>
            <p:ph idx="1"/>
          </p:nvPr>
        </p:nvSpPr>
        <p:spPr>
          <a:xfrm>
            <a:off x="677334" y="1638075"/>
            <a:ext cx="8596668" cy="3880773"/>
          </a:xfrm>
        </p:spPr>
        <p:txBody>
          <a:bodyPr>
            <a:normAutofit/>
          </a:bodyPr>
          <a:lstStyle/>
          <a:p>
            <a:r>
              <a:rPr lang="cs-CZ" dirty="0" err="1"/>
              <a:t>ReFuelEU</a:t>
            </a:r>
            <a:r>
              <a:rPr lang="cs-CZ" dirty="0"/>
              <a:t> </a:t>
            </a:r>
            <a:r>
              <a:rPr lang="cs-CZ" dirty="0" err="1"/>
              <a:t>Aviation</a:t>
            </a:r>
            <a:r>
              <a:rPr lang="cs-CZ" dirty="0"/>
              <a:t> vytvořil kvóty pro udržitelné letecké paliva (SAF), které zahrnují určité biopaliva, stejně jako RFNBO, RCF a některá nízkouhlíková paliva: minimálně 6 %, 20 %, 34 %, 42 %, 70 % do roku 2025/30/40/45/50, respektive. Také vytváří speciální kvóty pro RFNBO a některá nízkouhlíková letecká paliva: minimálně 0,7 %, 5 %, 10 %, 15 %, 35 % do roku 2030/35/40/45/50, respektive.</a:t>
            </a:r>
          </a:p>
          <a:p>
            <a:endParaRPr lang="cs-CZ" sz="1700" i="1" dirty="0">
              <a:solidFill>
                <a:srgbClr val="000000"/>
              </a:solidFill>
              <a:latin typeface="Aptos" panose="020B0004020202020204" pitchFamily="34" charset="0"/>
            </a:endParaRPr>
          </a:p>
          <a:p>
            <a:pPr marL="0" indent="0">
              <a:buNone/>
            </a:pPr>
            <a:r>
              <a:rPr lang="cs-CZ" sz="1700" i="1" dirty="0" err="1">
                <a:solidFill>
                  <a:srgbClr val="000000"/>
                </a:solidFill>
                <a:latin typeface="Aptos" panose="020B0004020202020204" pitchFamily="34" charset="0"/>
              </a:rPr>
              <a:t>See</a:t>
            </a:r>
            <a:r>
              <a:rPr lang="cs-CZ" sz="1700" i="1" dirty="0">
                <a:solidFill>
                  <a:srgbClr val="000000"/>
                </a:solidFill>
                <a:latin typeface="Aptos" panose="020B0004020202020204" pitchFamily="34" charset="0"/>
              </a:rPr>
              <a:t>: </a:t>
            </a:r>
            <a:r>
              <a:rPr lang="en-US" sz="1700" b="0" i="1" u="none" strike="noStrike" baseline="0" dirty="0">
                <a:solidFill>
                  <a:srgbClr val="000000"/>
                </a:solidFill>
                <a:latin typeface="Aptos" panose="020B0004020202020204" pitchFamily="34" charset="0"/>
              </a:rPr>
              <a:t>Regulation (EU) 2023/2405 of the European Parliament and of the Council of 18 October 2023 on ensuring a level playing field for sustainable air transport (</a:t>
            </a:r>
            <a:r>
              <a:rPr lang="en-US" sz="1700" b="0" i="1" u="none" strike="noStrike" baseline="0" dirty="0" err="1">
                <a:solidFill>
                  <a:srgbClr val="000000"/>
                </a:solidFill>
                <a:latin typeface="Aptos" panose="020B0004020202020204" pitchFamily="34" charset="0"/>
              </a:rPr>
              <a:t>ReFuelEU</a:t>
            </a:r>
            <a:r>
              <a:rPr lang="en-US" sz="1700" b="0" i="1" u="none" strike="noStrike" baseline="0" dirty="0">
                <a:solidFill>
                  <a:srgbClr val="000000"/>
                </a:solidFill>
                <a:latin typeface="Aptos" panose="020B0004020202020204" pitchFamily="34" charset="0"/>
              </a:rPr>
              <a:t> Aviation); available at: </a:t>
            </a:r>
            <a:r>
              <a:rPr lang="en-US" sz="1700" b="0" i="1" u="none" strike="noStrike" baseline="0" dirty="0">
                <a:solidFill>
                  <a:srgbClr val="467885"/>
                </a:solidFill>
                <a:latin typeface="Aptos" panose="020B0004020202020204" pitchFamily="34" charset="0"/>
              </a:rPr>
              <a:t>https://eur-lex.europa.eu/legal-content/EN/TXT/?uri=CELEX%3A32023R2405 </a:t>
            </a:r>
            <a:endParaRPr lang="en-US" sz="1700" b="0" i="1" u="none" strike="noStrike" baseline="0" dirty="0">
              <a:solidFill>
                <a:srgbClr val="000000"/>
              </a:solidFill>
              <a:latin typeface="Aptos" panose="020B0004020202020204" pitchFamily="34" charset="0"/>
            </a:endParaRPr>
          </a:p>
          <a:p>
            <a:pPr marL="0" indent="0">
              <a:buNone/>
            </a:pPr>
            <a:endParaRPr lang="cs-CZ" sz="1800" b="0" i="0" u="none" strike="noStrike" baseline="0" dirty="0">
              <a:solidFill>
                <a:srgbClr val="000000"/>
              </a:solidFill>
              <a:latin typeface="Aptos" panose="020B0004020202020204" pitchFamily="34" charset="0"/>
            </a:endParaRPr>
          </a:p>
          <a:p>
            <a:pPr marL="0" indent="0">
              <a:buNone/>
            </a:pPr>
            <a:endParaRPr lang="en-US" sz="1800" b="0" i="0" u="none" strike="noStrike" baseline="0" dirty="0">
              <a:solidFill>
                <a:srgbClr val="000000"/>
              </a:solidFill>
              <a:latin typeface="Aptos" panose="020B0004020202020204" pitchFamily="34" charset="0"/>
            </a:endParaRPr>
          </a:p>
          <a:p>
            <a:endParaRPr lang="cs-CZ" sz="2000" b="0" i="0" u="none" strike="noStrike" baseline="0" dirty="0">
              <a:solidFill>
                <a:srgbClr val="000000"/>
              </a:solidFill>
              <a:latin typeface="Aptos" panose="020B0004020202020204" pitchFamily="34" charset="0"/>
            </a:endParaRPr>
          </a:p>
          <a:p>
            <a:pPr marL="0" indent="0">
              <a:buNone/>
            </a:pPr>
            <a:endParaRPr lang="cs-CZ" dirty="0"/>
          </a:p>
        </p:txBody>
      </p:sp>
    </p:spTree>
    <p:extLst>
      <p:ext uri="{BB962C8B-B14F-4D97-AF65-F5344CB8AC3E}">
        <p14:creationId xmlns:p14="http://schemas.microsoft.com/office/powerpoint/2010/main" val="2194955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E33487-B7B0-1211-1075-C1314280457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6409773-3E76-BDF2-DBB7-C1BE09A67EA1}"/>
              </a:ext>
            </a:extLst>
          </p:cNvPr>
          <p:cNvSpPr>
            <a:spLocks noGrp="1"/>
          </p:cNvSpPr>
          <p:nvPr>
            <p:ph type="title"/>
          </p:nvPr>
        </p:nvSpPr>
        <p:spPr>
          <a:xfrm>
            <a:off x="677334" y="609600"/>
            <a:ext cx="8596668" cy="979714"/>
          </a:xfrm>
        </p:spPr>
        <p:txBody>
          <a:bodyPr>
            <a:normAutofit/>
          </a:bodyPr>
          <a:lstStyle/>
          <a:p>
            <a:r>
              <a:rPr lang="cs-CZ" sz="3200" dirty="0"/>
              <a:t>Otevřené aspekty </a:t>
            </a:r>
            <a:r>
              <a:rPr lang="en-US" sz="3200" dirty="0"/>
              <a:t>Green Deal</a:t>
            </a:r>
            <a:r>
              <a:rPr lang="cs-CZ" sz="3200" dirty="0"/>
              <a:t>u a</a:t>
            </a:r>
            <a:r>
              <a:rPr lang="en-US" sz="3200" dirty="0"/>
              <a:t> Fit-for-5</a:t>
            </a:r>
            <a:r>
              <a:rPr lang="cs-CZ" sz="3200" dirty="0"/>
              <a:t>5</a:t>
            </a:r>
          </a:p>
        </p:txBody>
      </p:sp>
      <p:sp>
        <p:nvSpPr>
          <p:cNvPr id="3" name="Zástupný obsah 2">
            <a:extLst>
              <a:ext uri="{FF2B5EF4-FFF2-40B4-BE49-F238E27FC236}">
                <a16:creationId xmlns:a16="http://schemas.microsoft.com/office/drawing/2014/main" id="{790D0079-6B0C-CD3E-12FC-E82DEE18028E}"/>
              </a:ext>
            </a:extLst>
          </p:cNvPr>
          <p:cNvSpPr>
            <a:spLocks noGrp="1"/>
          </p:cNvSpPr>
          <p:nvPr>
            <p:ph idx="1"/>
          </p:nvPr>
        </p:nvSpPr>
        <p:spPr>
          <a:xfrm>
            <a:off x="677334" y="1796143"/>
            <a:ext cx="8596668" cy="4245219"/>
          </a:xfrm>
        </p:spPr>
        <p:txBody>
          <a:bodyPr>
            <a:normAutofit fontScale="92500" lnSpcReduction="20000"/>
          </a:bodyPr>
          <a:lstStyle/>
          <a:p>
            <a:r>
              <a:rPr lang="cs-CZ" dirty="0"/>
              <a:t>Zákon o průmyslu s nulovými emisemi (NZIA) uvádí technologie s nulovými emisemi, které budou vyžadovány pro klimatickou transformaci. Patří sem technologie zachycování uhlíku, využívání CO2, transport CO2, udržitelné alternativní paliva a technologie RFNBO.</a:t>
            </a:r>
          </a:p>
          <a:p>
            <a:pPr marL="0" indent="0">
              <a:buNone/>
            </a:pPr>
            <a:r>
              <a:rPr lang="cs-CZ" sz="1600" dirty="0" err="1">
                <a:solidFill>
                  <a:srgbClr val="000000"/>
                </a:solidFill>
                <a:latin typeface="Aptos" panose="020B0004020202020204" pitchFamily="34" charset="0"/>
              </a:rPr>
              <a:t>See</a:t>
            </a:r>
            <a:r>
              <a:rPr lang="cs-CZ" sz="1600" dirty="0">
                <a:solidFill>
                  <a:srgbClr val="000000"/>
                </a:solidFill>
                <a:latin typeface="Aptos" panose="020B0004020202020204" pitchFamily="34" charset="0"/>
              </a:rPr>
              <a:t>: </a:t>
            </a:r>
            <a:r>
              <a:rPr lang="en-US" sz="1600" b="0" u="none" strike="noStrike" baseline="0" dirty="0">
                <a:solidFill>
                  <a:srgbClr val="000000"/>
                </a:solidFill>
                <a:latin typeface="Aptos" panose="020B0004020202020204" pitchFamily="34" charset="0"/>
              </a:rPr>
              <a:t>Regulation (EU) 2024/1735 of the European Parliament and of the Council of 13 June 2024 on establishing a framework of measures for strengthening Europe’s net-zero technology manufacturing ecosystem and amending Regulation (EU) 2018/1724; available at: </a:t>
            </a:r>
            <a:r>
              <a:rPr lang="en-US" sz="1600" b="0" u="none" strike="noStrike" baseline="0" dirty="0">
                <a:solidFill>
                  <a:srgbClr val="467885"/>
                </a:solidFill>
                <a:latin typeface="Aptos" panose="020B0004020202020204" pitchFamily="34" charset="0"/>
              </a:rPr>
              <a:t>https://eur-lex.europa.eu/legal-content/EN/TXT/?uri=OJ:L_202401735 </a:t>
            </a:r>
            <a:endParaRPr lang="en-US" sz="1600" b="0" u="none" strike="noStrike" baseline="0" dirty="0">
              <a:solidFill>
                <a:srgbClr val="000000"/>
              </a:solidFill>
              <a:latin typeface="Aptos" panose="020B0004020202020204" pitchFamily="34" charset="0"/>
            </a:endParaRPr>
          </a:p>
          <a:p>
            <a:pPr marL="0" indent="0">
              <a:buNone/>
            </a:pPr>
            <a:endParaRPr lang="en-US" sz="1800" b="0" i="0" u="none" strike="noStrike" baseline="0" dirty="0">
              <a:solidFill>
                <a:srgbClr val="000000"/>
              </a:solidFill>
              <a:latin typeface="Aptos" panose="020B0004020202020204" pitchFamily="34" charset="0"/>
            </a:endParaRPr>
          </a:p>
          <a:p>
            <a:r>
              <a:rPr lang="cs-CZ" dirty="0"/>
              <a:t>Směrnice o plynovém balíčku plánuje delegovaný akt, který specifikuje podmínky a kritéria, která musí být splněna, aby byl palivo považováno za s nízkými emisemi uhlíku (např. použití jaderné energie k výrobě vodíku a jeho míchání s CO2). Některá specifická paliva s nízkými emisemi uhlíku mají nárok na určité cíle (např. </a:t>
            </a:r>
            <a:r>
              <a:rPr lang="cs-CZ" dirty="0" err="1"/>
              <a:t>FuelEU</a:t>
            </a:r>
            <a:r>
              <a:rPr lang="cs-CZ" dirty="0"/>
              <a:t> </a:t>
            </a:r>
            <a:r>
              <a:rPr lang="cs-CZ" dirty="0" err="1"/>
              <a:t>Maritime</a:t>
            </a:r>
            <a:r>
              <a:rPr lang="cs-CZ" dirty="0"/>
              <a:t>, </a:t>
            </a:r>
            <a:r>
              <a:rPr lang="cs-CZ" dirty="0" err="1"/>
              <a:t>ReFuelEU</a:t>
            </a:r>
            <a:r>
              <a:rPr lang="cs-CZ" dirty="0"/>
              <a:t> </a:t>
            </a:r>
            <a:r>
              <a:rPr lang="cs-CZ" dirty="0" err="1"/>
              <a:t>Aviation</a:t>
            </a:r>
            <a:r>
              <a:rPr lang="cs-CZ" dirty="0"/>
              <a:t>).</a:t>
            </a:r>
          </a:p>
          <a:p>
            <a:r>
              <a:rPr lang="cs-CZ" sz="1600" i="1" dirty="0" err="1">
                <a:solidFill>
                  <a:srgbClr val="000000"/>
                </a:solidFill>
                <a:latin typeface="Aptos" panose="020B0004020202020204" pitchFamily="34" charset="0"/>
              </a:rPr>
              <a:t>See</a:t>
            </a:r>
            <a:r>
              <a:rPr lang="cs-CZ" sz="1600" i="1" dirty="0">
                <a:solidFill>
                  <a:srgbClr val="000000"/>
                </a:solidFill>
                <a:latin typeface="Aptos" panose="020B0004020202020204" pitchFamily="34" charset="0"/>
              </a:rPr>
              <a:t>: </a:t>
            </a:r>
            <a:r>
              <a:rPr lang="cs-CZ" sz="1600" b="0" i="1" u="none" strike="noStrike" baseline="0" dirty="0">
                <a:solidFill>
                  <a:srgbClr val="467885"/>
                </a:solidFill>
                <a:latin typeface="Aptos" panose="020B0004020202020204" pitchFamily="34" charset="0"/>
              </a:rPr>
              <a:t>https://ec.europa.eu/</a:t>
            </a:r>
            <a:r>
              <a:rPr lang="cs-CZ" sz="1600" b="0" i="1" u="none" strike="noStrike" baseline="0" dirty="0" err="1">
                <a:solidFill>
                  <a:srgbClr val="467885"/>
                </a:solidFill>
                <a:latin typeface="Aptos" panose="020B0004020202020204" pitchFamily="34" charset="0"/>
              </a:rPr>
              <a:t>info</a:t>
            </a:r>
            <a:r>
              <a:rPr lang="cs-CZ" sz="1600" b="0" i="1" u="none" strike="noStrike" baseline="0" dirty="0">
                <a:solidFill>
                  <a:srgbClr val="467885"/>
                </a:solidFill>
                <a:latin typeface="Aptos" panose="020B0004020202020204" pitchFamily="34" charset="0"/>
              </a:rPr>
              <a:t>/</a:t>
            </a:r>
            <a:r>
              <a:rPr lang="cs-CZ" sz="1600" b="0" i="1" u="none" strike="noStrike" baseline="0" dirty="0" err="1">
                <a:solidFill>
                  <a:srgbClr val="467885"/>
                </a:solidFill>
                <a:latin typeface="Aptos" panose="020B0004020202020204" pitchFamily="34" charset="0"/>
              </a:rPr>
              <a:t>law</a:t>
            </a:r>
            <a:r>
              <a:rPr lang="cs-CZ" sz="1600" b="0" i="1" u="none" strike="noStrike" baseline="0" dirty="0">
                <a:solidFill>
                  <a:srgbClr val="467885"/>
                </a:solidFill>
                <a:latin typeface="Aptos" panose="020B0004020202020204" pitchFamily="34" charset="0"/>
              </a:rPr>
              <a:t>/</a:t>
            </a:r>
            <a:r>
              <a:rPr lang="cs-CZ" sz="1600" b="0" i="1" u="none" strike="noStrike" baseline="0" dirty="0" err="1">
                <a:solidFill>
                  <a:srgbClr val="467885"/>
                </a:solidFill>
                <a:latin typeface="Aptos" panose="020B0004020202020204" pitchFamily="34" charset="0"/>
              </a:rPr>
              <a:t>better-regulation</a:t>
            </a:r>
            <a:r>
              <a:rPr lang="cs-CZ" sz="1600" b="0" i="1" u="none" strike="noStrike" baseline="0" dirty="0">
                <a:solidFill>
                  <a:srgbClr val="467885"/>
                </a:solidFill>
                <a:latin typeface="Aptos" panose="020B0004020202020204" pitchFamily="34" charset="0"/>
              </a:rPr>
              <a:t>/</a:t>
            </a:r>
            <a:r>
              <a:rPr lang="cs-CZ" sz="1600" b="0" i="1" u="none" strike="noStrike" baseline="0" dirty="0" err="1">
                <a:solidFill>
                  <a:srgbClr val="467885"/>
                </a:solidFill>
                <a:latin typeface="Aptos" panose="020B0004020202020204" pitchFamily="34" charset="0"/>
              </a:rPr>
              <a:t>have-your-say</a:t>
            </a:r>
            <a:r>
              <a:rPr lang="cs-CZ" sz="1600" b="0" i="1" u="none" strike="noStrike" baseline="0" dirty="0">
                <a:solidFill>
                  <a:srgbClr val="467885"/>
                </a:solidFill>
                <a:latin typeface="Aptos" panose="020B0004020202020204" pitchFamily="34" charset="0"/>
              </a:rPr>
              <a:t>/</a:t>
            </a:r>
            <a:r>
              <a:rPr lang="cs-CZ" sz="1600" b="0" i="1" u="none" strike="noStrike" baseline="0" dirty="0" err="1">
                <a:solidFill>
                  <a:srgbClr val="467885"/>
                </a:solidFill>
                <a:latin typeface="Aptos" panose="020B0004020202020204" pitchFamily="34" charset="0"/>
              </a:rPr>
              <a:t>initiatives</a:t>
            </a:r>
            <a:r>
              <a:rPr lang="cs-CZ" sz="1600" b="0" i="1" u="none" strike="noStrike" baseline="0" dirty="0">
                <a:solidFill>
                  <a:srgbClr val="467885"/>
                </a:solidFill>
                <a:latin typeface="Aptos" panose="020B0004020202020204" pitchFamily="34" charset="0"/>
              </a:rPr>
              <a:t>/14303-Methodology-to-determine-the-greenhouse-gas-GHG-emission-savings-of-low-carbon-fuels_en</a:t>
            </a:r>
            <a:r>
              <a:rPr lang="cs-CZ" sz="1600" b="0" i="1" u="none" strike="noStrike" baseline="0" dirty="0">
                <a:solidFill>
                  <a:srgbClr val="000000"/>
                </a:solidFill>
                <a:latin typeface="Aptos" panose="020B0004020202020204" pitchFamily="34" charset="0"/>
              </a:rPr>
              <a:t>; </a:t>
            </a:r>
            <a:r>
              <a:rPr lang="cs-CZ" sz="1600" b="1" i="1" u="none" strike="noStrike" baseline="0" dirty="0" err="1">
                <a:solidFill>
                  <a:srgbClr val="000000"/>
                </a:solidFill>
                <a:latin typeface="Aptos" panose="020B0004020202020204" pitchFamily="34" charset="0"/>
              </a:rPr>
              <a:t>hereinafter</a:t>
            </a:r>
            <a:r>
              <a:rPr lang="cs-CZ" sz="1600" b="1" i="1" u="none" strike="noStrike" baseline="0" dirty="0">
                <a:solidFill>
                  <a:srgbClr val="000000"/>
                </a:solidFill>
                <a:latin typeface="Aptos" panose="020B0004020202020204" pitchFamily="34" charset="0"/>
              </a:rPr>
              <a:t> </a:t>
            </a:r>
            <a:r>
              <a:rPr lang="cs-CZ" sz="1600" b="1" i="1" u="none" strike="noStrike" baseline="0" dirty="0" err="1">
                <a:solidFill>
                  <a:srgbClr val="000000"/>
                </a:solidFill>
                <a:latin typeface="Aptos" panose="020B0004020202020204" pitchFamily="34" charset="0"/>
              </a:rPr>
              <a:t>referred</a:t>
            </a:r>
            <a:r>
              <a:rPr lang="cs-CZ" sz="1600" b="1" i="1" u="none" strike="noStrike" baseline="0" dirty="0">
                <a:solidFill>
                  <a:srgbClr val="000000"/>
                </a:solidFill>
                <a:latin typeface="Aptos" panose="020B0004020202020204" pitchFamily="34" charset="0"/>
              </a:rPr>
              <a:t> to as “DA on LCF” </a:t>
            </a:r>
            <a:endParaRPr lang="cs-CZ" sz="1600" b="0" i="1" u="none" strike="noStrike" baseline="0" dirty="0">
              <a:solidFill>
                <a:srgbClr val="000000"/>
              </a:solidFill>
              <a:latin typeface="Aptos" panose="020B0004020202020204" pitchFamily="34" charset="0"/>
            </a:endParaRPr>
          </a:p>
          <a:p>
            <a:pPr marL="0" indent="0" algn="l">
              <a:buNone/>
            </a:pPr>
            <a:endParaRPr lang="en-US" sz="1700" b="0" i="1" u="none" strike="noStrike" baseline="0" dirty="0">
              <a:solidFill>
                <a:srgbClr val="000000"/>
              </a:solidFill>
              <a:latin typeface="Aptos" panose="020B0004020202020204" pitchFamily="34" charset="0"/>
            </a:endParaRPr>
          </a:p>
          <a:p>
            <a:pPr marL="0" indent="0">
              <a:buNone/>
            </a:pPr>
            <a:endParaRPr lang="en-US" sz="1800" b="0" i="0" u="none" strike="noStrike" baseline="0" dirty="0">
              <a:solidFill>
                <a:srgbClr val="000000"/>
              </a:solidFill>
              <a:latin typeface="Aptos" panose="020B0004020202020204" pitchFamily="34" charset="0"/>
            </a:endParaRPr>
          </a:p>
          <a:p>
            <a:endParaRPr lang="cs-CZ" sz="2000" b="0" i="0" u="none" strike="noStrike" baseline="0" dirty="0">
              <a:solidFill>
                <a:srgbClr val="000000"/>
              </a:solidFill>
              <a:latin typeface="Aptos" panose="020B0004020202020204" pitchFamily="34" charset="0"/>
            </a:endParaRPr>
          </a:p>
          <a:p>
            <a:pPr marL="0" indent="0">
              <a:buNone/>
            </a:pPr>
            <a:endParaRPr lang="cs-CZ" dirty="0"/>
          </a:p>
        </p:txBody>
      </p:sp>
    </p:spTree>
    <p:extLst>
      <p:ext uri="{BB962C8B-B14F-4D97-AF65-F5344CB8AC3E}">
        <p14:creationId xmlns:p14="http://schemas.microsoft.com/office/powerpoint/2010/main" val="30576661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A2B474-95C8-B951-6D02-FA4828C71CE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C9AF938-0DBC-74EB-816F-992CEFAB412F}"/>
              </a:ext>
            </a:extLst>
          </p:cNvPr>
          <p:cNvSpPr>
            <a:spLocks noGrp="1"/>
          </p:cNvSpPr>
          <p:nvPr>
            <p:ph type="title"/>
          </p:nvPr>
        </p:nvSpPr>
        <p:spPr>
          <a:xfrm>
            <a:off x="764419" y="587829"/>
            <a:ext cx="8596668" cy="892628"/>
          </a:xfrm>
        </p:spPr>
        <p:txBody>
          <a:bodyPr>
            <a:normAutofit/>
          </a:bodyPr>
          <a:lstStyle/>
          <a:p>
            <a:r>
              <a:rPr lang="cs-CZ" dirty="0"/>
              <a:t>Politický rámec - hlavní výzvy</a:t>
            </a:r>
            <a:endParaRPr lang="cs-CZ" sz="3600" dirty="0">
              <a:solidFill>
                <a:srgbClr val="000000"/>
              </a:solidFill>
              <a:latin typeface="Aptos" panose="020B0004020202020204" pitchFamily="34" charset="0"/>
            </a:endParaRPr>
          </a:p>
        </p:txBody>
      </p:sp>
      <p:sp>
        <p:nvSpPr>
          <p:cNvPr id="3" name="Zástupný obsah 2">
            <a:extLst>
              <a:ext uri="{FF2B5EF4-FFF2-40B4-BE49-F238E27FC236}">
                <a16:creationId xmlns:a16="http://schemas.microsoft.com/office/drawing/2014/main" id="{199C1AF7-7E4B-CCBF-99D2-D432B2FBBC1B}"/>
              </a:ext>
            </a:extLst>
          </p:cNvPr>
          <p:cNvSpPr>
            <a:spLocks noGrp="1"/>
          </p:cNvSpPr>
          <p:nvPr>
            <p:ph idx="1"/>
          </p:nvPr>
        </p:nvSpPr>
        <p:spPr>
          <a:xfrm>
            <a:off x="677334" y="1768703"/>
            <a:ext cx="8989180" cy="3880773"/>
          </a:xfrm>
        </p:spPr>
        <p:txBody>
          <a:bodyPr>
            <a:normAutofit/>
          </a:bodyPr>
          <a:lstStyle/>
          <a:p>
            <a:pPr marL="0" indent="0">
              <a:buNone/>
            </a:pPr>
            <a:r>
              <a:rPr lang="cs-CZ" i="1" dirty="0">
                <a:solidFill>
                  <a:srgbClr val="0070C0"/>
                </a:solidFill>
              </a:rPr>
              <a:t>Složitost termínů a definic</a:t>
            </a:r>
          </a:p>
          <a:p>
            <a:pPr marL="0" indent="0">
              <a:buNone/>
            </a:pPr>
            <a:r>
              <a:rPr lang="cs-CZ" dirty="0"/>
              <a:t>Množství politických nástrojů, které jsou relevantní pro CCU, vedlo k rostoucímu počtu definic produktových kategorií nebo používání termínů, které nejsou řádně definovány. Nadměrně podrobné a složité předpisy komplikuje projektovým navrhovatelům jasnou identifikaci vhodné kategorie pro jejich produkty. Tento nedostatek přehledné kategorizace brání schopnosti efektivně plánovat a realizovat projekty, což vede k nejistotě a potenciálním finančním rizikům.</a:t>
            </a:r>
          </a:p>
          <a:p>
            <a:pPr marL="0" indent="0">
              <a:buNone/>
            </a:pPr>
            <a:r>
              <a:rPr lang="cs-CZ" dirty="0"/>
              <a:t>Nedostatek rozlišení v zacházení mezi vyhnutelnými (spalování fosilních paliv) a nevyhnutelnými (z chemie procesu) emisemi představuje výzvu pro těžko redukovatelné průmysly, protože ty druhé jsou součástí výroby určitých zboží, které v současných okolnostech není možné vyrábět jinými způsoby (např. ocel, cement).</a:t>
            </a:r>
          </a:p>
        </p:txBody>
      </p:sp>
    </p:spTree>
    <p:extLst>
      <p:ext uri="{BB962C8B-B14F-4D97-AF65-F5344CB8AC3E}">
        <p14:creationId xmlns:p14="http://schemas.microsoft.com/office/powerpoint/2010/main" val="3189479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7DAA84-B194-F9D7-76D2-217FEC1CE7A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001A7A4-9ADA-CDDD-2223-A6148B7FED90}"/>
              </a:ext>
            </a:extLst>
          </p:cNvPr>
          <p:cNvSpPr>
            <a:spLocks noGrp="1"/>
          </p:cNvSpPr>
          <p:nvPr>
            <p:ph type="title"/>
          </p:nvPr>
        </p:nvSpPr>
        <p:spPr>
          <a:xfrm>
            <a:off x="677334" y="609600"/>
            <a:ext cx="8596668" cy="870857"/>
          </a:xfrm>
        </p:spPr>
        <p:txBody>
          <a:bodyPr>
            <a:normAutofit/>
          </a:bodyPr>
          <a:lstStyle/>
          <a:p>
            <a:r>
              <a:rPr lang="cs-CZ" dirty="0"/>
              <a:t>Politický rámec - hlavní výzvy</a:t>
            </a:r>
            <a:endParaRPr lang="cs-CZ" sz="3600" dirty="0">
              <a:solidFill>
                <a:srgbClr val="000000"/>
              </a:solidFill>
              <a:latin typeface="Aptos" panose="020B0004020202020204" pitchFamily="34" charset="0"/>
            </a:endParaRPr>
          </a:p>
        </p:txBody>
      </p:sp>
      <p:sp>
        <p:nvSpPr>
          <p:cNvPr id="3" name="Zástupný obsah 2">
            <a:extLst>
              <a:ext uri="{FF2B5EF4-FFF2-40B4-BE49-F238E27FC236}">
                <a16:creationId xmlns:a16="http://schemas.microsoft.com/office/drawing/2014/main" id="{9BDDAB93-C2FE-4588-A293-1970BEC7056C}"/>
              </a:ext>
            </a:extLst>
          </p:cNvPr>
          <p:cNvSpPr>
            <a:spLocks noGrp="1"/>
          </p:cNvSpPr>
          <p:nvPr>
            <p:ph idx="1"/>
          </p:nvPr>
        </p:nvSpPr>
        <p:spPr>
          <a:xfrm>
            <a:off x="677333" y="1611087"/>
            <a:ext cx="9272209" cy="4430276"/>
          </a:xfrm>
        </p:spPr>
        <p:txBody>
          <a:bodyPr>
            <a:normAutofit lnSpcReduction="10000"/>
          </a:bodyPr>
          <a:lstStyle/>
          <a:p>
            <a:pPr marL="0" indent="0">
              <a:buNone/>
            </a:pPr>
            <a:r>
              <a:rPr lang="cs-CZ" i="1" dirty="0">
                <a:solidFill>
                  <a:srgbClr val="0070C0"/>
                </a:solidFill>
              </a:rPr>
              <a:t>Časové limity pro zdroje CO</a:t>
            </a:r>
            <a:r>
              <a:rPr lang="cs-CZ" i="1" baseline="-25000" dirty="0">
                <a:solidFill>
                  <a:srgbClr val="0070C0"/>
                </a:solidFill>
              </a:rPr>
              <a:t>2</a:t>
            </a:r>
            <a:r>
              <a:rPr lang="cs-CZ" i="1" dirty="0">
                <a:solidFill>
                  <a:srgbClr val="0070C0"/>
                </a:solidFill>
              </a:rPr>
              <a:t> při použití pro výrobu RFNBO/RCF. </a:t>
            </a:r>
          </a:p>
          <a:p>
            <a:pPr marL="0" indent="0">
              <a:buNone/>
            </a:pPr>
            <a:r>
              <a:rPr lang="cs-CZ" dirty="0"/>
              <a:t>"Závěrečné klauzule" stanovené DA ohledně metodologie skleníkových plynů uvádějí, že uhlík zachycený z instalací ETS a využívaný pro RFNBO nebo RCF již od roku 2041 nebude považován za vyřazený. Tento závěrečný termín je stanoven na rok 2036, pokud uhlík zachycený pochází z výroby elektřiny. Specifická revizní klauzule v DA stanovuje hodnocení, zda jsou tyto termíny vhodné pro daný účel. Takové závěrečné klauzule představují klíčovou výzvu pro projekty RFNBO/RCF, zejména pro ty, které se týkají energeticky náročných průmyslových odvětví, a které mají životnost přes 15, 20 nebo 25 let, ještě více, pokud zahrneme plánování a přípravy na uvedení do provozu. Neschopnost využívat nepřetržitý tok CO2 po roce 2041 již dnes brání investicím do projektů RFNBO/RCF. Omezení možnosti využívání takových emisí znamená, že společnosti nebudou moci investovat do nepřetržitého CCU pro tyto emise. </a:t>
            </a:r>
          </a:p>
          <a:p>
            <a:pPr marL="0" indent="0">
              <a:buNone/>
            </a:pPr>
            <a:r>
              <a:rPr lang="cs-CZ" dirty="0"/>
              <a:t>Dále by také rozsah infrastruktury CO2 silně závisel na očekávaném využití infrastruktury pro dopravu zachyceného CO2 po delší období, tedy nad 15 let. Omezení využití tohoto zdroje CO2 pro využití tak představuje riziko pro další rozvoj potřebné infrastruktury.</a:t>
            </a:r>
          </a:p>
        </p:txBody>
      </p:sp>
    </p:spTree>
    <p:extLst>
      <p:ext uri="{BB962C8B-B14F-4D97-AF65-F5344CB8AC3E}">
        <p14:creationId xmlns:p14="http://schemas.microsoft.com/office/powerpoint/2010/main" val="3811767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3CBF08-78E5-9F21-5438-4B1E7DBD1E9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5F0E516-3549-049A-498D-82F22A76CB5D}"/>
              </a:ext>
            </a:extLst>
          </p:cNvPr>
          <p:cNvSpPr>
            <a:spLocks noGrp="1"/>
          </p:cNvSpPr>
          <p:nvPr>
            <p:ph type="title"/>
          </p:nvPr>
        </p:nvSpPr>
        <p:spPr>
          <a:xfrm>
            <a:off x="677334" y="609600"/>
            <a:ext cx="8596668" cy="664029"/>
          </a:xfrm>
        </p:spPr>
        <p:txBody>
          <a:bodyPr>
            <a:normAutofit/>
          </a:bodyPr>
          <a:lstStyle/>
          <a:p>
            <a:r>
              <a:rPr lang="cs-CZ" dirty="0"/>
              <a:t>Politický rámec - hlavní výzvy</a:t>
            </a:r>
            <a:endParaRPr lang="cs-CZ" sz="3600" dirty="0">
              <a:solidFill>
                <a:srgbClr val="000000"/>
              </a:solidFill>
              <a:latin typeface="Aptos" panose="020B0004020202020204" pitchFamily="34" charset="0"/>
            </a:endParaRPr>
          </a:p>
        </p:txBody>
      </p:sp>
      <p:sp>
        <p:nvSpPr>
          <p:cNvPr id="3" name="Zástupný obsah 2">
            <a:extLst>
              <a:ext uri="{FF2B5EF4-FFF2-40B4-BE49-F238E27FC236}">
                <a16:creationId xmlns:a16="http://schemas.microsoft.com/office/drawing/2014/main" id="{76ECB1D0-2845-0750-DB9B-587C7F219A4A}"/>
              </a:ext>
            </a:extLst>
          </p:cNvPr>
          <p:cNvSpPr>
            <a:spLocks noGrp="1"/>
          </p:cNvSpPr>
          <p:nvPr>
            <p:ph idx="1"/>
          </p:nvPr>
        </p:nvSpPr>
        <p:spPr>
          <a:xfrm>
            <a:off x="838200" y="1825625"/>
            <a:ext cx="10515600" cy="4535418"/>
          </a:xfrm>
        </p:spPr>
        <p:txBody>
          <a:bodyPr>
            <a:normAutofit/>
          </a:bodyPr>
          <a:lstStyle/>
          <a:p>
            <a:pPr marL="0" indent="0">
              <a:buNone/>
            </a:pPr>
            <a:r>
              <a:rPr lang="cs-CZ" i="1" dirty="0">
                <a:solidFill>
                  <a:srgbClr val="0070C0"/>
                </a:solidFill>
              </a:rPr>
              <a:t>Pravidla týkající se </a:t>
            </a:r>
            <a:r>
              <a:rPr lang="cs-CZ" i="1" dirty="0" err="1">
                <a:solidFill>
                  <a:srgbClr val="0070C0"/>
                </a:solidFill>
              </a:rPr>
              <a:t>dodatečnosti</a:t>
            </a:r>
            <a:r>
              <a:rPr lang="cs-CZ" i="1" dirty="0">
                <a:solidFill>
                  <a:srgbClr val="0070C0"/>
                </a:solidFill>
              </a:rPr>
              <a:t>, časové a geografické korelace pro výrobu obnovitelného vodíku</a:t>
            </a:r>
          </a:p>
          <a:p>
            <a:pPr marL="0" indent="0">
              <a:buNone/>
            </a:pPr>
            <a:r>
              <a:rPr lang="cs-CZ" dirty="0"/>
              <a:t>Zatímco je obecně uznáváno, že existence pravidel za výrobou RFNBO po dlouhém čekání přináší minimální právní jistotu, přísná povaha těchto pravidel brání nárůstu obnovitelného vodíku a derivátů, jako jsou paliva CCU: </a:t>
            </a:r>
          </a:p>
          <a:p>
            <a:pPr marL="0" indent="0">
              <a:buNone/>
            </a:pPr>
            <a:r>
              <a:rPr lang="cs-CZ" dirty="0"/>
              <a:t>Požadavek na hodinovou časovou korelaci mezi výrobou a spotřebou elektřiny pro výrobu RFNBO by zvýšil náklady na obnovitelný vodík a zabránil průmyslovým projektům, aby se rozjely, vzhledem k potřebě zajistit větší a rozmanitější kapacity pro pokrytí hodinového požadavku. Omezení nemožnosti použít elektřinu ze zdrojů, které byly alespoň zčásti dotovány, silně omezuje dostupné elektrické zdroje a nutí výrobce RFNBO hledat obnovitelné elektrické zdroje za nepříznivých podmínek (např. v sousedních nabídkových zónách), což zvyšuje náklady.</a:t>
            </a:r>
            <a:endParaRPr lang="cs-CZ" sz="2200" dirty="0"/>
          </a:p>
          <a:p>
            <a:pPr marL="0" indent="0">
              <a:buNone/>
            </a:pPr>
            <a:r>
              <a:rPr lang="cs-CZ" i="1" dirty="0">
                <a:solidFill>
                  <a:srgbClr val="0070C0"/>
                </a:solidFill>
              </a:rPr>
              <a:t>Taxonomie</a:t>
            </a:r>
          </a:p>
          <a:p>
            <a:pPr marL="0" indent="0">
              <a:buNone/>
            </a:pPr>
            <a:r>
              <a:rPr lang="cs-CZ" dirty="0"/>
              <a:t>CCU je zmíněno pouze nepřímo v EU taxonomii pro určování udržitelných hospodářských aktivit. Ačkoli jsou zmíněna syntetická paliva nebo výzkum v oblasti zachycování uhlíku, CCU není zmíněno jako samostatná hospodářská aktivita.</a:t>
            </a:r>
            <a:endParaRPr lang="en-US" sz="1900" dirty="0">
              <a:solidFill>
                <a:srgbClr val="000000"/>
              </a:solidFill>
              <a:latin typeface="Aptos" panose="020B0004020202020204" pitchFamily="34" charset="0"/>
            </a:endParaRPr>
          </a:p>
        </p:txBody>
      </p:sp>
    </p:spTree>
    <p:extLst>
      <p:ext uri="{BB962C8B-B14F-4D97-AF65-F5344CB8AC3E}">
        <p14:creationId xmlns:p14="http://schemas.microsoft.com/office/powerpoint/2010/main" val="2248804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5584DC-80B6-1D67-9935-BFDCD818610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8B74DF9-E847-BF31-EB51-095B1792CDAE}"/>
              </a:ext>
            </a:extLst>
          </p:cNvPr>
          <p:cNvSpPr>
            <a:spLocks noGrp="1"/>
          </p:cNvSpPr>
          <p:nvPr>
            <p:ph type="title"/>
          </p:nvPr>
        </p:nvSpPr>
        <p:spPr>
          <a:xfrm>
            <a:off x="677334" y="609600"/>
            <a:ext cx="8596668" cy="740229"/>
          </a:xfrm>
        </p:spPr>
        <p:txBody>
          <a:bodyPr>
            <a:normAutofit/>
          </a:bodyPr>
          <a:lstStyle/>
          <a:p>
            <a:r>
              <a:rPr lang="cs-CZ" dirty="0"/>
              <a:t>Politický rámec - hlavní výzvy</a:t>
            </a:r>
            <a:endParaRPr lang="cs-CZ" sz="3600" dirty="0">
              <a:solidFill>
                <a:srgbClr val="000000"/>
              </a:solidFill>
              <a:latin typeface="Aptos" panose="020B0004020202020204" pitchFamily="34" charset="0"/>
            </a:endParaRPr>
          </a:p>
        </p:txBody>
      </p:sp>
      <p:sp>
        <p:nvSpPr>
          <p:cNvPr id="3" name="Zástupný obsah 2">
            <a:extLst>
              <a:ext uri="{FF2B5EF4-FFF2-40B4-BE49-F238E27FC236}">
                <a16:creationId xmlns:a16="http://schemas.microsoft.com/office/drawing/2014/main" id="{C87CE66A-022C-4E42-CDA0-2F853E12F92B}"/>
              </a:ext>
            </a:extLst>
          </p:cNvPr>
          <p:cNvSpPr>
            <a:spLocks noGrp="1"/>
          </p:cNvSpPr>
          <p:nvPr>
            <p:ph idx="1"/>
          </p:nvPr>
        </p:nvSpPr>
        <p:spPr>
          <a:xfrm>
            <a:off x="838200" y="1690688"/>
            <a:ext cx="10515600" cy="5167312"/>
          </a:xfrm>
        </p:spPr>
        <p:txBody>
          <a:bodyPr>
            <a:normAutofit lnSpcReduction="10000"/>
          </a:bodyPr>
          <a:lstStyle/>
          <a:p>
            <a:pPr marL="0" indent="0">
              <a:buNone/>
            </a:pPr>
            <a:r>
              <a:rPr lang="cs-CZ" i="1" dirty="0">
                <a:solidFill>
                  <a:srgbClr val="0070C0"/>
                </a:solidFill>
              </a:rPr>
              <a:t>Evidence CO</a:t>
            </a:r>
            <a:r>
              <a:rPr lang="cs-CZ" i="1" baseline="-25000" dirty="0">
                <a:solidFill>
                  <a:srgbClr val="0070C0"/>
                </a:solidFill>
              </a:rPr>
              <a:t>2</a:t>
            </a:r>
            <a:r>
              <a:rPr lang="cs-CZ" i="1" dirty="0">
                <a:solidFill>
                  <a:srgbClr val="0070C0"/>
                </a:solidFill>
              </a:rPr>
              <a:t> v aplikacích CCU s dočasným použitím</a:t>
            </a:r>
          </a:p>
          <a:p>
            <a:pPr marL="0" indent="0">
              <a:buNone/>
            </a:pPr>
            <a:r>
              <a:rPr lang="cs-CZ" dirty="0"/>
              <a:t>Podle aktuálních pravidel, když se CO2 zachycuje a používá v RFNBO nebo RCF, je původní výrobce CO2 (vstup) odpovědný za placení povolenek ETS na pokrytí těchto emisí. Takový systém představuje výzvu pro výrobce CO2 na vstupu, zejména z nevyhnutelných procesních emisí, protože na ně klade břemeno pokrytí jak ETS, tak investice do zachycování, což je nutí hledat kompenzaci v dohodě s nízkoemisním odběratelem (např. v ceně CO2) a efektivně tak odrazuje od investic do hodnotového řetězce CCU.</a:t>
            </a:r>
          </a:p>
          <a:p>
            <a:pPr marL="0" indent="0">
              <a:buNone/>
            </a:pPr>
            <a:r>
              <a:rPr lang="cs-CZ" i="1" dirty="0">
                <a:solidFill>
                  <a:srgbClr val="0070C0"/>
                </a:solidFill>
              </a:rPr>
              <a:t>Chemikálie a materiály na bázi CO</a:t>
            </a:r>
            <a:r>
              <a:rPr lang="cs-CZ" i="1" baseline="-25000" dirty="0">
                <a:solidFill>
                  <a:srgbClr val="0070C0"/>
                </a:solidFill>
              </a:rPr>
              <a:t>2</a:t>
            </a:r>
          </a:p>
          <a:p>
            <a:pPr marL="0" indent="0">
              <a:buNone/>
            </a:pPr>
            <a:r>
              <a:rPr lang="cs-CZ" dirty="0"/>
              <a:t>Současná směrnice EU o systému obchodování s emisemi (ETS) znevýhodňuje výrobu chemikálií z fosilního zachyceného uhlíku oproti panenským fosilním ekvivalentům a brání dalšímu rozvoji nepřetržitých aplikací CCU pro chemický průmysl. V současnosti je uhlík zachycený a použitý jako surovina v produktu, který nahrazuje panenský fosilní uhlíkový surovin, stále třeba platit tak, jako by byl emitován, i když tomu tak není. Dále ETS uznává produkty CCU pouze tehdy, pokud nedochází k emisím během používání a na konci životnosti. Proto chybí v rámci EU uznání nepřetržitých CCU pro výrobu chemikálií a materiálů. Nadcházející certifikační pravidla v CRCF zahrnují kategorii ukládání uhlíku v dlouhotrvajících produktech, ale dosud není jasné, zda by to zahrnovalo jakékoli cesty CCU využívající biogenní nebo atmosférický CO2 a zda by chemikálie na bázi CO2 spadaly pod tuto kategorii.</a:t>
            </a:r>
          </a:p>
        </p:txBody>
      </p:sp>
    </p:spTree>
    <p:extLst>
      <p:ext uri="{BB962C8B-B14F-4D97-AF65-F5344CB8AC3E}">
        <p14:creationId xmlns:p14="http://schemas.microsoft.com/office/powerpoint/2010/main" val="25778020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3AC7F-DE28-3AC8-8997-683930529596}"/>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74D8FB10-621A-E6ED-AC5A-7A9694D304C1}"/>
              </a:ext>
            </a:extLst>
          </p:cNvPr>
          <p:cNvSpPr>
            <a:spLocks noGrp="1"/>
          </p:cNvSpPr>
          <p:nvPr>
            <p:ph type="title"/>
          </p:nvPr>
        </p:nvSpPr>
        <p:spPr>
          <a:xfrm>
            <a:off x="677334" y="609600"/>
            <a:ext cx="8596668" cy="827314"/>
          </a:xfrm>
        </p:spPr>
        <p:txBody>
          <a:bodyPr>
            <a:normAutofit/>
          </a:bodyPr>
          <a:lstStyle/>
          <a:p>
            <a:r>
              <a:rPr lang="cs-CZ" dirty="0"/>
              <a:t>Politický rámec - hlavní výzvy</a:t>
            </a:r>
            <a:endParaRPr lang="cs-CZ" sz="3600" dirty="0">
              <a:solidFill>
                <a:srgbClr val="000000"/>
              </a:solidFill>
              <a:latin typeface="Aptos" panose="020B0004020202020204" pitchFamily="34" charset="0"/>
            </a:endParaRPr>
          </a:p>
        </p:txBody>
      </p:sp>
      <p:sp>
        <p:nvSpPr>
          <p:cNvPr id="3" name="Zástupný obsah 2">
            <a:extLst>
              <a:ext uri="{FF2B5EF4-FFF2-40B4-BE49-F238E27FC236}">
                <a16:creationId xmlns:a16="http://schemas.microsoft.com/office/drawing/2014/main" id="{A2D5C13D-E0BB-7D03-E0F1-E7CF1745F9E1}"/>
              </a:ext>
            </a:extLst>
          </p:cNvPr>
          <p:cNvSpPr>
            <a:spLocks noGrp="1"/>
          </p:cNvSpPr>
          <p:nvPr>
            <p:ph idx="1"/>
          </p:nvPr>
        </p:nvSpPr>
        <p:spPr>
          <a:xfrm>
            <a:off x="838200" y="1690688"/>
            <a:ext cx="9361714" cy="4332425"/>
          </a:xfrm>
        </p:spPr>
        <p:txBody>
          <a:bodyPr>
            <a:normAutofit/>
          </a:bodyPr>
          <a:lstStyle/>
          <a:p>
            <a:pPr marL="0" indent="0">
              <a:buNone/>
            </a:pPr>
            <a:r>
              <a:rPr lang="cs-CZ" i="1" dirty="0">
                <a:solidFill>
                  <a:srgbClr val="0070C0"/>
                </a:solidFill>
              </a:rPr>
              <a:t>Dovoz a vývoz</a:t>
            </a:r>
          </a:p>
          <a:p>
            <a:pPr marL="0" indent="0">
              <a:buNone/>
            </a:pPr>
            <a:r>
              <a:rPr lang="cs-CZ" dirty="0"/>
              <a:t>Mnohé produkty CCU jsou a budou nadále obchodovatelné zboží. Domácí výroba bude muset být doplněna o dovozy, aby pokryla poptávku. V tomto kontextu přináší obchod s produkty CCU některé výzvy, které mohou ovlivnit obě směry obchodování (tj. buď zablokovat nezbytné dovozy, nebo nutit domácí výrobu mimo Evropu).Významné riziko spojené s překážkami ve výrobě CCU paliv v Evropské unii představuje potenciál přesunutí těchto CCU projektů do jiných regionů s příznivějšími ekonomickými nebo regulačními podmínkami. Pokud se náklady na výrobu CCU paliv v EU stanou nepřiměřeně vysokými kvůli přísným předpisům, daním nebo jiným finančním tlakům, mohou se společnosti rozhodnout tyto projekty rozvíjet v zemích mimo EU, kde jsou náklady na výrobu nižší.</a:t>
            </a:r>
            <a:endParaRPr lang="en-US" sz="1800" b="0" i="0" u="none" strike="noStrike" baseline="0" dirty="0">
              <a:solidFill>
                <a:srgbClr val="000000"/>
              </a:solidFill>
              <a:latin typeface="Aptos" panose="020B0004020202020204" pitchFamily="34" charset="0"/>
            </a:endParaRPr>
          </a:p>
        </p:txBody>
      </p:sp>
    </p:spTree>
    <p:extLst>
      <p:ext uri="{BB962C8B-B14F-4D97-AF65-F5344CB8AC3E}">
        <p14:creationId xmlns:p14="http://schemas.microsoft.com/office/powerpoint/2010/main" val="2501902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C3BD5793-B4A1-CB33-0406-9418014326B1}"/>
              </a:ext>
            </a:extLst>
          </p:cNvPr>
          <p:cNvSpPr>
            <a:spLocks noGrp="1"/>
          </p:cNvSpPr>
          <p:nvPr>
            <p:ph idx="1"/>
          </p:nvPr>
        </p:nvSpPr>
        <p:spPr>
          <a:xfrm>
            <a:off x="0" y="772886"/>
            <a:ext cx="10515600" cy="5523820"/>
          </a:xfrm>
        </p:spPr>
        <p:txBody>
          <a:bodyPr/>
          <a:lstStyle/>
          <a:p>
            <a:pPr marL="0" indent="0">
              <a:buNone/>
            </a:pPr>
            <a:r>
              <a:rPr lang="cs-CZ" sz="2000" dirty="0"/>
              <a:t>Zpracováno s využitím: </a:t>
            </a:r>
          </a:p>
          <a:p>
            <a:pPr marL="0" indent="0">
              <a:buNone/>
            </a:pPr>
            <a:endParaRPr lang="cs-CZ" sz="2000" dirty="0"/>
          </a:p>
          <a:p>
            <a:pPr marL="0" indent="0" algn="ctr">
              <a:buNone/>
            </a:pPr>
            <a:r>
              <a:rPr lang="cs-CZ" sz="2400" b="1" dirty="0">
                <a:solidFill>
                  <a:srgbClr val="155F82"/>
                </a:solidFill>
                <a:latin typeface="Aptos" panose="020B0004020202020204" pitchFamily="34" charset="0"/>
              </a:rPr>
              <a:t>R</a:t>
            </a:r>
            <a:r>
              <a:rPr lang="en-US" sz="2400" b="1" i="0" u="none" strike="noStrike" baseline="0" dirty="0" err="1">
                <a:solidFill>
                  <a:srgbClr val="155F82"/>
                </a:solidFill>
                <a:latin typeface="Aptos" panose="020B0004020202020204" pitchFamily="34" charset="0"/>
              </a:rPr>
              <a:t>eport</a:t>
            </a:r>
            <a:r>
              <a:rPr lang="en-US" sz="2400" b="1" i="0" u="none" strike="noStrike" baseline="0" dirty="0">
                <a:solidFill>
                  <a:srgbClr val="155F82"/>
                </a:solidFill>
                <a:latin typeface="Aptos" panose="020B0004020202020204" pitchFamily="34" charset="0"/>
              </a:rPr>
              <a:t> on enabling conditions for industrial deployment of CCU</a:t>
            </a:r>
            <a:endParaRPr lang="cs-CZ" sz="2400" dirty="0"/>
          </a:p>
          <a:p>
            <a:pPr marL="0" indent="0" algn="ctr">
              <a:buNone/>
            </a:pPr>
            <a:r>
              <a:rPr lang="cs-CZ" sz="2400" b="0" i="0" u="none" strike="noStrike" baseline="0" dirty="0" err="1">
                <a:solidFill>
                  <a:srgbClr val="000000"/>
                </a:solidFill>
                <a:latin typeface="Aptos" panose="020B0004020202020204" pitchFamily="34" charset="0"/>
              </a:rPr>
              <a:t>Industrial</a:t>
            </a:r>
            <a:r>
              <a:rPr lang="cs-CZ" sz="2400" b="0" i="0" u="none" strike="noStrike" baseline="0" dirty="0">
                <a:solidFill>
                  <a:srgbClr val="000000"/>
                </a:solidFill>
                <a:latin typeface="Aptos" panose="020B0004020202020204" pitchFamily="34" charset="0"/>
              </a:rPr>
              <a:t> </a:t>
            </a:r>
            <a:r>
              <a:rPr lang="cs-CZ" sz="2400" b="0" i="0" u="none" strike="noStrike" baseline="0" dirty="0" err="1">
                <a:solidFill>
                  <a:srgbClr val="000000"/>
                </a:solidFill>
                <a:latin typeface="Aptos" panose="020B0004020202020204" pitchFamily="34" charset="0"/>
              </a:rPr>
              <a:t>Carbon</a:t>
            </a:r>
            <a:r>
              <a:rPr lang="cs-CZ" sz="2400" b="0" i="0" u="none" strike="noStrike" baseline="0" dirty="0">
                <a:solidFill>
                  <a:srgbClr val="000000"/>
                </a:solidFill>
                <a:latin typeface="Aptos" panose="020B0004020202020204" pitchFamily="34" charset="0"/>
              </a:rPr>
              <a:t> Management </a:t>
            </a:r>
            <a:r>
              <a:rPr lang="cs-CZ" sz="2400" b="0" i="0" u="none" strike="noStrike" baseline="0" dirty="0" err="1">
                <a:solidFill>
                  <a:srgbClr val="000000"/>
                </a:solidFill>
                <a:latin typeface="Aptos" panose="020B0004020202020204" pitchFamily="34" charset="0"/>
              </a:rPr>
              <a:t>Forum</a:t>
            </a:r>
            <a:r>
              <a:rPr lang="cs-CZ" sz="2400" b="0" i="0" u="none" strike="noStrike" baseline="0" dirty="0">
                <a:solidFill>
                  <a:srgbClr val="000000"/>
                </a:solidFill>
                <a:latin typeface="Aptos" panose="020B0004020202020204" pitchFamily="34" charset="0"/>
              </a:rPr>
              <a:t> </a:t>
            </a:r>
          </a:p>
          <a:p>
            <a:pPr marL="0" indent="0" algn="ctr">
              <a:buNone/>
            </a:pPr>
            <a:r>
              <a:rPr lang="en-US" sz="2400" b="0" i="0" u="none" strike="noStrike" baseline="0" dirty="0">
                <a:solidFill>
                  <a:srgbClr val="585858"/>
                </a:solidFill>
                <a:latin typeface="Aptos" panose="020B0004020202020204" pitchFamily="34" charset="0"/>
              </a:rPr>
              <a:t>Working Group on Carbon Capture &amp; </a:t>
            </a:r>
            <a:r>
              <a:rPr lang="en-US" sz="2400" b="0" i="0" u="none" strike="noStrike" baseline="0" dirty="0" err="1">
                <a:solidFill>
                  <a:srgbClr val="585858"/>
                </a:solidFill>
                <a:latin typeface="Aptos" panose="020B0004020202020204" pitchFamily="34" charset="0"/>
              </a:rPr>
              <a:t>Utilisation</a:t>
            </a:r>
            <a:r>
              <a:rPr lang="en-US" sz="2400" b="0" i="0" u="none" strike="noStrike" baseline="0" dirty="0">
                <a:solidFill>
                  <a:srgbClr val="585858"/>
                </a:solidFill>
                <a:latin typeface="Aptos" panose="020B0004020202020204" pitchFamily="34" charset="0"/>
              </a:rPr>
              <a:t> </a:t>
            </a:r>
            <a:endParaRPr lang="cs-CZ" sz="2400" b="0" i="0" u="none" strike="noStrike" baseline="0" dirty="0">
              <a:solidFill>
                <a:srgbClr val="585858"/>
              </a:solidFill>
              <a:latin typeface="Aptos" panose="020B0004020202020204" pitchFamily="34" charset="0"/>
            </a:endParaRPr>
          </a:p>
          <a:p>
            <a:pPr marL="0" indent="0" algn="ctr">
              <a:buNone/>
            </a:pPr>
            <a:r>
              <a:rPr lang="cs-CZ" sz="2400" dirty="0">
                <a:solidFill>
                  <a:srgbClr val="585858"/>
                </a:solidFill>
                <a:latin typeface="Aptos" panose="020B0004020202020204" pitchFamily="34" charset="0"/>
              </a:rPr>
              <a:t>02/2025</a:t>
            </a:r>
          </a:p>
          <a:p>
            <a:pPr marL="0" indent="0" algn="ctr">
              <a:buNone/>
            </a:pPr>
            <a:endParaRPr lang="cs-CZ" sz="2400" b="0" i="0" u="none" strike="noStrike" baseline="0" dirty="0">
              <a:solidFill>
                <a:srgbClr val="585858"/>
              </a:solidFill>
              <a:latin typeface="Aptos" panose="020B0004020202020204" pitchFamily="34" charset="0"/>
            </a:endParaRPr>
          </a:p>
          <a:p>
            <a:pPr marL="0" indent="0" algn="ctr">
              <a:buNone/>
            </a:pPr>
            <a:endParaRPr lang="cs-CZ" sz="2400" dirty="0">
              <a:solidFill>
                <a:srgbClr val="585858"/>
              </a:solidFill>
              <a:latin typeface="Aptos" panose="020B0004020202020204" pitchFamily="34" charset="0"/>
            </a:endParaRPr>
          </a:p>
          <a:p>
            <a:pPr marL="0" indent="0" algn="ctr">
              <a:buNone/>
            </a:pPr>
            <a:endParaRPr lang="cs-CZ" sz="2400" b="0" i="0" u="none" strike="noStrike" baseline="0" dirty="0">
              <a:solidFill>
                <a:srgbClr val="585858"/>
              </a:solidFill>
              <a:latin typeface="Aptos" panose="020B0004020202020204" pitchFamily="34" charset="0"/>
            </a:endParaRPr>
          </a:p>
          <a:p>
            <a:pPr marL="0" indent="0" algn="ctr">
              <a:buNone/>
            </a:pPr>
            <a:r>
              <a:rPr lang="cs-CZ" sz="2400" dirty="0"/>
              <a:t>Kontakt: Ing. Ivan Souček, Ph.D. (</a:t>
            </a:r>
            <a:r>
              <a:rPr lang="cs-CZ" sz="2400" dirty="0">
                <a:hlinkClick r:id="rId2"/>
              </a:rPr>
              <a:t>ivan.soucek@schpcr.cz</a:t>
            </a:r>
            <a:r>
              <a:rPr lang="cs-CZ" sz="2400" dirty="0"/>
              <a:t>)</a:t>
            </a:r>
          </a:p>
          <a:p>
            <a:pPr marL="0" indent="0">
              <a:buNone/>
            </a:pPr>
            <a:endParaRPr lang="cs-CZ" sz="2400" dirty="0"/>
          </a:p>
          <a:p>
            <a:pPr marL="0" indent="0" algn="ctr">
              <a:buNone/>
            </a:pPr>
            <a:endParaRPr lang="en-US" sz="2400" b="0" i="0" u="none" strike="noStrike" baseline="0" dirty="0">
              <a:solidFill>
                <a:srgbClr val="000000"/>
              </a:solidFill>
              <a:latin typeface="Aptos" panose="020B0004020202020204" pitchFamily="34" charset="0"/>
            </a:endParaRPr>
          </a:p>
        </p:txBody>
      </p:sp>
    </p:spTree>
    <p:extLst>
      <p:ext uri="{BB962C8B-B14F-4D97-AF65-F5344CB8AC3E}">
        <p14:creationId xmlns:p14="http://schemas.microsoft.com/office/powerpoint/2010/main" val="771333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Nadpis 1">
            <a:extLst>
              <a:ext uri="{FF2B5EF4-FFF2-40B4-BE49-F238E27FC236}">
                <a16:creationId xmlns:a16="http://schemas.microsoft.com/office/drawing/2014/main" id="{F9F7AEAF-5EB1-4D68-DAE4-CF4537523E3F}"/>
              </a:ext>
            </a:extLst>
          </p:cNvPr>
          <p:cNvSpPr>
            <a:spLocks noGrp="1" noChangeArrowheads="1"/>
          </p:cNvSpPr>
          <p:nvPr>
            <p:ph type="title"/>
          </p:nvPr>
        </p:nvSpPr>
        <p:spPr>
          <a:xfrm>
            <a:off x="2423593" y="692696"/>
            <a:ext cx="7629525" cy="1276350"/>
          </a:xfrm>
        </p:spPr>
        <p:txBody>
          <a:bodyPr/>
          <a:lstStyle/>
          <a:p>
            <a:pPr algn="ctr"/>
            <a:r>
              <a:rPr lang="cs-CZ" altLang="cs-CZ" sz="3200" b="1" dirty="0"/>
              <a:t>Obsah</a:t>
            </a:r>
          </a:p>
        </p:txBody>
      </p:sp>
      <p:sp>
        <p:nvSpPr>
          <p:cNvPr id="5123" name="Zástupný symbol pro obsah 2">
            <a:extLst>
              <a:ext uri="{FF2B5EF4-FFF2-40B4-BE49-F238E27FC236}">
                <a16:creationId xmlns:a16="http://schemas.microsoft.com/office/drawing/2014/main" id="{51F53EF0-71FC-E545-2400-3B4AD2CE556F}"/>
              </a:ext>
            </a:extLst>
          </p:cNvPr>
          <p:cNvSpPr>
            <a:spLocks noGrp="1" noChangeArrowheads="1"/>
          </p:cNvSpPr>
          <p:nvPr>
            <p:ph idx="1"/>
          </p:nvPr>
        </p:nvSpPr>
        <p:spPr>
          <a:xfrm>
            <a:off x="2783633" y="2492896"/>
            <a:ext cx="7269485" cy="3691622"/>
          </a:xfrm>
        </p:spPr>
        <p:txBody>
          <a:bodyPr/>
          <a:lstStyle/>
          <a:p>
            <a:pPr>
              <a:buClr>
                <a:srgbClr val="002060"/>
              </a:buClr>
              <a:buFontTx/>
              <a:buAutoNum type="arabicPeriod"/>
              <a:defRPr/>
            </a:pPr>
            <a:r>
              <a:rPr lang="cs-CZ" altLang="cs-CZ" sz="2200" dirty="0"/>
              <a:t>Tranzice chemického průmyslu k uhlíkové neutralitě</a:t>
            </a:r>
          </a:p>
          <a:p>
            <a:pPr>
              <a:buClr>
                <a:srgbClr val="002060"/>
              </a:buClr>
              <a:buFontTx/>
              <a:buAutoNum type="arabicPeriod"/>
              <a:defRPr/>
            </a:pPr>
            <a:r>
              <a:rPr lang="cs-CZ" altLang="cs-CZ" sz="2200" dirty="0"/>
              <a:t>Role CCU</a:t>
            </a:r>
          </a:p>
          <a:p>
            <a:pPr>
              <a:buClr>
                <a:srgbClr val="002060"/>
              </a:buClr>
              <a:buFontTx/>
              <a:buAutoNum type="arabicPeriod"/>
              <a:defRPr/>
            </a:pPr>
            <a:r>
              <a:rPr lang="cs-CZ" altLang="cs-CZ" sz="2200" dirty="0"/>
              <a:t>Legislativní aspekty Green </a:t>
            </a:r>
            <a:r>
              <a:rPr lang="cs-CZ" altLang="cs-CZ" sz="2200" dirty="0" err="1"/>
              <a:t>Dealu</a:t>
            </a:r>
            <a:r>
              <a:rPr lang="cs-CZ" altLang="cs-CZ" sz="2200" dirty="0"/>
              <a:t> a Fit-for-55 a jejich nedostatky</a:t>
            </a:r>
          </a:p>
          <a:p>
            <a:pPr marL="0" indent="0">
              <a:buClr>
                <a:srgbClr val="002060"/>
              </a:buClr>
              <a:buNone/>
              <a:defRPr/>
            </a:pPr>
            <a:endParaRPr lang="cs-CZ" altLang="cs-CZ" sz="2400" dirty="0"/>
          </a:p>
        </p:txBody>
      </p:sp>
      <p:sp>
        <p:nvSpPr>
          <p:cNvPr id="7172" name="Zástupný symbol pro číslo snímku 3">
            <a:extLst>
              <a:ext uri="{FF2B5EF4-FFF2-40B4-BE49-F238E27FC236}">
                <a16:creationId xmlns:a16="http://schemas.microsoft.com/office/drawing/2014/main" id="{1C367837-A9A4-0BE2-C5DD-D9BA6B19F2DF}"/>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60000"/>
              </a:spcBef>
              <a:buClr>
                <a:schemeClr val="tx1"/>
              </a:buClr>
              <a:buChar char="•"/>
              <a:defRPr sz="3000">
                <a:solidFill>
                  <a:srgbClr val="000066"/>
                </a:solidFill>
                <a:latin typeface="Arial" panose="020B0604020202020204" pitchFamily="34" charset="0"/>
              </a:defRPr>
            </a:lvl1pPr>
            <a:lvl2pPr marL="742950" indent="-285750">
              <a:spcBef>
                <a:spcPct val="40000"/>
              </a:spcBef>
              <a:buClr>
                <a:schemeClr val="tx1"/>
              </a:buClr>
              <a:buChar char="–"/>
              <a:defRPr sz="2600">
                <a:solidFill>
                  <a:srgbClr val="000066"/>
                </a:solidFill>
                <a:latin typeface="Arial" panose="020B0604020202020204" pitchFamily="34" charset="0"/>
              </a:defRPr>
            </a:lvl2pPr>
            <a:lvl3pPr marL="1143000" indent="-228600">
              <a:lnSpc>
                <a:spcPct val="95000"/>
              </a:lnSpc>
              <a:spcBef>
                <a:spcPct val="35000"/>
              </a:spcBef>
              <a:buClr>
                <a:schemeClr val="tx1"/>
              </a:buClr>
              <a:buChar char="•"/>
              <a:defRPr sz="2400">
                <a:solidFill>
                  <a:srgbClr val="000066"/>
                </a:solidFill>
                <a:latin typeface="Arial" panose="020B0604020202020204" pitchFamily="34" charset="0"/>
              </a:defRPr>
            </a:lvl3pPr>
            <a:lvl4pPr marL="1600200" indent="-228600">
              <a:lnSpc>
                <a:spcPct val="75000"/>
              </a:lnSpc>
              <a:spcBef>
                <a:spcPct val="30000"/>
              </a:spcBef>
              <a:buClr>
                <a:schemeClr val="tx1"/>
              </a:buClr>
              <a:buChar char="–"/>
              <a:defRPr sz="2000">
                <a:solidFill>
                  <a:srgbClr val="000066"/>
                </a:solidFill>
                <a:latin typeface="Arial" panose="020B0604020202020204" pitchFamily="34" charset="0"/>
              </a:defRPr>
            </a:lvl4pPr>
            <a:lvl5pPr marL="2057400" indent="-228600">
              <a:lnSpc>
                <a:spcPct val="75000"/>
              </a:lnSpc>
              <a:spcBef>
                <a:spcPct val="30000"/>
              </a:spcBef>
              <a:buClr>
                <a:schemeClr val="tx1"/>
              </a:buClr>
              <a:buChar char="»"/>
              <a:defRPr>
                <a:solidFill>
                  <a:srgbClr val="000066"/>
                </a:solidFill>
                <a:latin typeface="Arial" panose="020B0604020202020204" pitchFamily="34" charset="0"/>
              </a:defRPr>
            </a:lvl5pPr>
            <a:lvl6pPr marL="2514600" indent="-228600" eaLnBrk="0" fontAlgn="base" hangingPunct="0">
              <a:lnSpc>
                <a:spcPct val="75000"/>
              </a:lnSpc>
              <a:spcBef>
                <a:spcPct val="30000"/>
              </a:spcBef>
              <a:spcAft>
                <a:spcPct val="0"/>
              </a:spcAft>
              <a:buClr>
                <a:schemeClr val="tx1"/>
              </a:buClr>
              <a:buChar char="»"/>
              <a:defRPr>
                <a:solidFill>
                  <a:srgbClr val="000066"/>
                </a:solidFill>
                <a:latin typeface="Arial" panose="020B0604020202020204" pitchFamily="34" charset="0"/>
              </a:defRPr>
            </a:lvl6pPr>
            <a:lvl7pPr marL="2971800" indent="-228600" eaLnBrk="0" fontAlgn="base" hangingPunct="0">
              <a:lnSpc>
                <a:spcPct val="75000"/>
              </a:lnSpc>
              <a:spcBef>
                <a:spcPct val="30000"/>
              </a:spcBef>
              <a:spcAft>
                <a:spcPct val="0"/>
              </a:spcAft>
              <a:buClr>
                <a:schemeClr val="tx1"/>
              </a:buClr>
              <a:buChar char="»"/>
              <a:defRPr>
                <a:solidFill>
                  <a:srgbClr val="000066"/>
                </a:solidFill>
                <a:latin typeface="Arial" panose="020B0604020202020204" pitchFamily="34" charset="0"/>
              </a:defRPr>
            </a:lvl7pPr>
            <a:lvl8pPr marL="3429000" indent="-228600" eaLnBrk="0" fontAlgn="base" hangingPunct="0">
              <a:lnSpc>
                <a:spcPct val="75000"/>
              </a:lnSpc>
              <a:spcBef>
                <a:spcPct val="30000"/>
              </a:spcBef>
              <a:spcAft>
                <a:spcPct val="0"/>
              </a:spcAft>
              <a:buClr>
                <a:schemeClr val="tx1"/>
              </a:buClr>
              <a:buChar char="»"/>
              <a:defRPr>
                <a:solidFill>
                  <a:srgbClr val="000066"/>
                </a:solidFill>
                <a:latin typeface="Arial" panose="020B0604020202020204" pitchFamily="34" charset="0"/>
              </a:defRPr>
            </a:lvl8pPr>
            <a:lvl9pPr marL="3886200" indent="-228600" eaLnBrk="0" fontAlgn="base" hangingPunct="0">
              <a:lnSpc>
                <a:spcPct val="75000"/>
              </a:lnSpc>
              <a:spcBef>
                <a:spcPct val="30000"/>
              </a:spcBef>
              <a:spcAft>
                <a:spcPct val="0"/>
              </a:spcAft>
              <a:buClr>
                <a:schemeClr val="tx1"/>
              </a:buClr>
              <a:buChar char="»"/>
              <a:defRPr>
                <a:solidFill>
                  <a:srgbClr val="000066"/>
                </a:solidFill>
                <a:latin typeface="Arial" panose="020B0604020202020204" pitchFamily="34" charset="0"/>
              </a:defRPr>
            </a:lvl9pPr>
          </a:lstStyle>
          <a:p>
            <a:pPr>
              <a:spcBef>
                <a:spcPct val="20000"/>
              </a:spcBef>
              <a:buClrTx/>
              <a:buFontTx/>
              <a:buNone/>
            </a:pPr>
            <a:fld id="{CF4A5A10-5260-4FB3-A7BB-D616F9D75E06}" type="slidenum">
              <a:rPr lang="cs-CZ" altLang="en-US" sz="1000">
                <a:solidFill>
                  <a:srgbClr val="000000"/>
                </a:solidFill>
              </a:rPr>
              <a:pPr>
                <a:spcBef>
                  <a:spcPct val="20000"/>
                </a:spcBef>
                <a:buClrTx/>
                <a:buFontTx/>
                <a:buNone/>
              </a:pPr>
              <a:t>2</a:t>
            </a:fld>
            <a:endParaRPr lang="cs-CZ" altLang="en-US" sz="100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A0FC29-3082-F324-9BFB-B66B8A1C6A25}"/>
            </a:ext>
          </a:extLst>
        </p:cNvPr>
        <p:cNvGrpSpPr/>
        <p:nvPr/>
      </p:nvGrpSpPr>
      <p:grpSpPr>
        <a:xfrm>
          <a:off x="0" y="0"/>
          <a:ext cx="0" cy="0"/>
          <a:chOff x="0" y="0"/>
          <a:chExt cx="0" cy="0"/>
        </a:xfrm>
      </p:grpSpPr>
      <p:sp>
        <p:nvSpPr>
          <p:cNvPr id="9218" name="Nadpis 1">
            <a:extLst>
              <a:ext uri="{FF2B5EF4-FFF2-40B4-BE49-F238E27FC236}">
                <a16:creationId xmlns:a16="http://schemas.microsoft.com/office/drawing/2014/main" id="{360F9BCE-9C8C-DB34-B7C5-262412B6A291}"/>
              </a:ext>
            </a:extLst>
          </p:cNvPr>
          <p:cNvSpPr>
            <a:spLocks noGrp="1" noChangeArrowheads="1"/>
          </p:cNvSpPr>
          <p:nvPr>
            <p:ph type="title"/>
          </p:nvPr>
        </p:nvSpPr>
        <p:spPr>
          <a:xfrm>
            <a:off x="478971" y="451513"/>
            <a:ext cx="9535886" cy="548900"/>
          </a:xfrm>
        </p:spPr>
        <p:txBody>
          <a:bodyPr>
            <a:normAutofit fontScale="90000"/>
          </a:bodyPr>
          <a:lstStyle/>
          <a:p>
            <a:pPr algn="ctr"/>
            <a:r>
              <a:rPr lang="cs-CZ" altLang="cs-CZ" sz="2600" b="1" dirty="0"/>
              <a:t>Tranzice chemického průmyslu k uhlíkové neutralitě (viz CHF 2024)</a:t>
            </a:r>
            <a:endParaRPr lang="cs-CZ" altLang="cs-CZ" sz="2600" dirty="0"/>
          </a:p>
        </p:txBody>
      </p:sp>
      <p:sp>
        <p:nvSpPr>
          <p:cNvPr id="9219" name="Zástupný symbol pro obsah 2">
            <a:extLst>
              <a:ext uri="{FF2B5EF4-FFF2-40B4-BE49-F238E27FC236}">
                <a16:creationId xmlns:a16="http://schemas.microsoft.com/office/drawing/2014/main" id="{3C518328-4F7F-840C-F3B1-569367938E50}"/>
              </a:ext>
            </a:extLst>
          </p:cNvPr>
          <p:cNvSpPr>
            <a:spLocks noGrp="1" noChangeArrowheads="1"/>
          </p:cNvSpPr>
          <p:nvPr>
            <p:ph idx="1"/>
          </p:nvPr>
        </p:nvSpPr>
        <p:spPr>
          <a:xfrm>
            <a:off x="478971" y="980728"/>
            <a:ext cx="10189029" cy="5832648"/>
          </a:xfrm>
        </p:spPr>
        <p:txBody>
          <a:bodyPr>
            <a:normAutofit/>
          </a:bodyPr>
          <a:lstStyle/>
          <a:p>
            <a:pPr marL="0" indent="0">
              <a:buNone/>
            </a:pPr>
            <a:r>
              <a:rPr lang="cs-CZ" b="1" dirty="0">
                <a:solidFill>
                  <a:srgbClr val="000000"/>
                </a:solidFill>
                <a:latin typeface="Calibri" panose="020F0502020204030204" pitchFamily="34" charset="0"/>
              </a:rPr>
              <a:t>Klíčová opatření nezbytná k dosažení cílů </a:t>
            </a:r>
            <a:r>
              <a:rPr lang="cs-CZ" dirty="0">
                <a:solidFill>
                  <a:srgbClr val="000000"/>
                </a:solidFill>
                <a:latin typeface="Calibri" panose="020F0502020204030204" pitchFamily="34" charset="0"/>
              </a:rPr>
              <a:t>Cíl uhlíkové neutrality není dosažitelný, nebudou-li splněna následující opatření: </a:t>
            </a:r>
          </a:p>
          <a:p>
            <a:r>
              <a:rPr lang="cs-CZ" sz="1600" b="1" dirty="0">
                <a:solidFill>
                  <a:srgbClr val="000000"/>
                </a:solidFill>
                <a:latin typeface="Calibri" panose="020F0502020204030204" pitchFamily="34" charset="0"/>
              </a:rPr>
              <a:t>Dostupnost cenově přijatelné elektřiny</a:t>
            </a:r>
            <a:r>
              <a:rPr lang="cs-CZ" sz="1600" dirty="0">
                <a:solidFill>
                  <a:srgbClr val="000000"/>
                </a:solidFill>
                <a:latin typeface="Calibri" panose="020F0502020204030204" pitchFamily="34" charset="0"/>
              </a:rPr>
              <a:t>: Elektřina musí být k dispozici za přijatelnou cenu, aby byla zachována globální konkurenceschopnost odvětví. </a:t>
            </a:r>
            <a:r>
              <a:rPr lang="cs-CZ" sz="1600" dirty="0">
                <a:solidFill>
                  <a:srgbClr val="FF0000"/>
                </a:solidFill>
                <a:latin typeface="Calibri" panose="020F0502020204030204" pitchFamily="34" charset="0"/>
              </a:rPr>
              <a:t>Průmysl má omezený potenciál výroby vlastní elektřiny z obnovitelných zdrojů kvůli finančním a prostorovým omezením</a:t>
            </a:r>
            <a:r>
              <a:rPr lang="cs-CZ" sz="1600" dirty="0">
                <a:solidFill>
                  <a:srgbClr val="000000"/>
                </a:solidFill>
                <a:latin typeface="Calibri" panose="020F0502020204030204" pitchFamily="34" charset="0"/>
              </a:rPr>
              <a:t>. </a:t>
            </a:r>
          </a:p>
          <a:p>
            <a:r>
              <a:rPr lang="cs-CZ" sz="1600" b="1" dirty="0">
                <a:solidFill>
                  <a:srgbClr val="000000"/>
                </a:solidFill>
                <a:latin typeface="Calibri" panose="020F0502020204030204" pitchFamily="34" charset="0"/>
              </a:rPr>
              <a:t>Snížení emisí v energetice</a:t>
            </a:r>
            <a:r>
              <a:rPr lang="cs-CZ" sz="1600" dirty="0">
                <a:solidFill>
                  <a:srgbClr val="000000"/>
                </a:solidFill>
                <a:latin typeface="Calibri" panose="020F0502020204030204" pitchFamily="34" charset="0"/>
              </a:rPr>
              <a:t>: Intenzita skleníkových plynů v energetickém sektoru musí být snížena na nulovou hodnotu (pro scénář elektrifikace) nebo o 96 % oproti roku 2019 (pro scénář udržitelné biomasy). (</a:t>
            </a:r>
            <a:r>
              <a:rPr lang="cs-CZ" sz="1600" dirty="0">
                <a:solidFill>
                  <a:srgbClr val="FF0000"/>
                </a:solidFill>
                <a:latin typeface="Calibri" panose="020F0502020204030204" pitchFamily="34" charset="0"/>
              </a:rPr>
              <a:t>bez konverze energetiky na nízkouhlíkové zdroje není uhlíková neutralita dosažitelná</a:t>
            </a:r>
            <a:r>
              <a:rPr lang="cs-CZ" sz="1600" dirty="0">
                <a:solidFill>
                  <a:srgbClr val="000000"/>
                </a:solidFill>
                <a:latin typeface="Calibri" panose="020F0502020204030204" pitchFamily="34" charset="0"/>
              </a:rPr>
              <a:t>)</a:t>
            </a:r>
          </a:p>
          <a:p>
            <a:r>
              <a:rPr lang="cs-CZ" sz="1600" b="1" dirty="0">
                <a:solidFill>
                  <a:srgbClr val="000000"/>
                </a:solidFill>
                <a:latin typeface="Calibri" panose="020F0502020204030204" pitchFamily="34" charset="0"/>
              </a:rPr>
              <a:t>Dostatek udržitelné biomasy</a:t>
            </a:r>
            <a:r>
              <a:rPr lang="cs-CZ" sz="1600" dirty="0">
                <a:solidFill>
                  <a:srgbClr val="000000"/>
                </a:solidFill>
                <a:latin typeface="Calibri" panose="020F0502020204030204" pitchFamily="34" charset="0"/>
              </a:rPr>
              <a:t>: Chemický průmysl potřebuje ročně přibližně 1 milion tun biomasy. Její </a:t>
            </a:r>
            <a:r>
              <a:rPr lang="cs-CZ" sz="1600" dirty="0">
                <a:solidFill>
                  <a:srgbClr val="FF0000"/>
                </a:solidFill>
                <a:latin typeface="Calibri" panose="020F0502020204030204" pitchFamily="34" charset="0"/>
              </a:rPr>
              <a:t>dostupnost je klíčová pro nahrazení fosilních zdrojů</a:t>
            </a:r>
            <a:r>
              <a:rPr lang="cs-CZ" sz="1600" dirty="0">
                <a:solidFill>
                  <a:srgbClr val="000000"/>
                </a:solidFill>
                <a:latin typeface="Calibri" panose="020F0502020204030204" pitchFamily="34" charset="0"/>
              </a:rPr>
              <a:t>. </a:t>
            </a:r>
          </a:p>
          <a:p>
            <a:r>
              <a:rPr lang="cs-CZ" sz="1600" b="1" dirty="0">
                <a:solidFill>
                  <a:srgbClr val="000000"/>
                </a:solidFill>
                <a:latin typeface="Calibri" panose="020F0502020204030204" pitchFamily="34" charset="0"/>
              </a:rPr>
              <a:t>Technologické inovace</a:t>
            </a:r>
            <a:r>
              <a:rPr lang="cs-CZ" sz="1600" dirty="0">
                <a:solidFill>
                  <a:srgbClr val="000000"/>
                </a:solidFill>
                <a:latin typeface="Calibri" panose="020F0502020204030204" pitchFamily="34" charset="0"/>
              </a:rPr>
              <a:t>: Elektrifikace technologií, vč. zavedení elektrifikovaných jednotek parního krakování (etylenu) již od roku 2033 a nasazení dalších technologií, zejména </a:t>
            </a:r>
            <a:r>
              <a:rPr lang="cs-CZ" sz="1600" b="1" dirty="0">
                <a:solidFill>
                  <a:srgbClr val="FF0000"/>
                </a:solidFill>
                <a:latin typeface="Calibri" panose="020F0502020204030204" pitchFamily="34" charset="0"/>
              </a:rPr>
              <a:t>CCUS</a:t>
            </a:r>
            <a:r>
              <a:rPr lang="cs-CZ" sz="1600" dirty="0">
                <a:solidFill>
                  <a:srgbClr val="000000"/>
                </a:solidFill>
                <a:latin typeface="Calibri" panose="020F0502020204030204" pitchFamily="34" charset="0"/>
              </a:rPr>
              <a:t> je klíčovým opatřením pro snižování emisí včas. (</a:t>
            </a:r>
            <a:r>
              <a:rPr lang="cs-CZ" sz="1600" dirty="0">
                <a:solidFill>
                  <a:srgbClr val="FF0000"/>
                </a:solidFill>
                <a:latin typeface="Calibri" panose="020F0502020204030204" pitchFamily="34" charset="0"/>
              </a:rPr>
              <a:t>elektrifikace je klíčová za předpokladu stabilních dodávek obnovitelných zdrojů</a:t>
            </a:r>
            <a:r>
              <a:rPr lang="cs-CZ" sz="1600" dirty="0">
                <a:solidFill>
                  <a:srgbClr val="000000"/>
                </a:solidFill>
                <a:latin typeface="Calibri" panose="020F0502020204030204" pitchFamily="34" charset="0"/>
              </a:rPr>
              <a:t>)</a:t>
            </a:r>
          </a:p>
          <a:p>
            <a:r>
              <a:rPr lang="cs-CZ" sz="1600" b="1" dirty="0">
                <a:solidFill>
                  <a:srgbClr val="000000"/>
                </a:solidFill>
                <a:latin typeface="Calibri" panose="020F0502020204030204" pitchFamily="34" charset="0"/>
              </a:rPr>
              <a:t>Financování investic</a:t>
            </a:r>
            <a:r>
              <a:rPr lang="cs-CZ" sz="1600" dirty="0">
                <a:solidFill>
                  <a:srgbClr val="000000"/>
                </a:solidFill>
                <a:latin typeface="Calibri" panose="020F0502020204030204" pitchFamily="34" charset="0"/>
              </a:rPr>
              <a:t>: Vytvoření dostatečných finančních prostředků prostřednictvím ziskovosti odvětví a veřejné podpory je nezbytné pro udržitelnost investic. (</a:t>
            </a:r>
            <a:r>
              <a:rPr lang="cs-CZ" sz="1600" dirty="0">
                <a:solidFill>
                  <a:srgbClr val="FF0000"/>
                </a:solidFill>
                <a:latin typeface="Calibri" panose="020F0502020204030204" pitchFamily="34" charset="0"/>
              </a:rPr>
              <a:t>realizace rentabilních investic</a:t>
            </a:r>
            <a:r>
              <a:rPr lang="cs-CZ" sz="1600" dirty="0">
                <a:solidFill>
                  <a:srgbClr val="000000"/>
                </a:solidFill>
                <a:latin typeface="Calibri" panose="020F0502020204030204" pitchFamily="34" charset="0"/>
              </a:rPr>
              <a:t>)</a:t>
            </a:r>
          </a:p>
          <a:p>
            <a:r>
              <a:rPr lang="cs-CZ" sz="1600" b="1" dirty="0">
                <a:solidFill>
                  <a:srgbClr val="000000"/>
                </a:solidFill>
                <a:latin typeface="Calibri" panose="020F0502020204030204" pitchFamily="34" charset="0"/>
              </a:rPr>
              <a:t>Podpora veřejných zdrojů</a:t>
            </a:r>
            <a:r>
              <a:rPr lang="cs-CZ" sz="1600" dirty="0">
                <a:solidFill>
                  <a:srgbClr val="000000"/>
                </a:solidFill>
                <a:latin typeface="Calibri" panose="020F0502020204030204" pitchFamily="34" charset="0"/>
              </a:rPr>
              <a:t>: Zajištění dostupnosti veřejných prostředků pro investice a provoz technologií na snižování emisí. (</a:t>
            </a:r>
            <a:r>
              <a:rPr lang="cs-CZ" sz="1600" dirty="0">
                <a:solidFill>
                  <a:srgbClr val="FF0000"/>
                </a:solidFill>
                <a:latin typeface="Calibri" panose="020F0502020204030204" pitchFamily="34" charset="0"/>
              </a:rPr>
              <a:t>podpora pilotních projektů</a:t>
            </a:r>
            <a:r>
              <a:rPr lang="cs-CZ" sz="1600" dirty="0">
                <a:solidFill>
                  <a:srgbClr val="000000"/>
                </a:solidFill>
                <a:latin typeface="Calibri" panose="020F0502020204030204" pitchFamily="34" charset="0"/>
              </a:rPr>
              <a:t>)</a:t>
            </a:r>
          </a:p>
          <a:p>
            <a:r>
              <a:rPr lang="cs-CZ" sz="1600" b="1" dirty="0">
                <a:solidFill>
                  <a:srgbClr val="000000"/>
                </a:solidFill>
                <a:latin typeface="Calibri" panose="020F0502020204030204" pitchFamily="34" charset="0"/>
              </a:rPr>
              <a:t>Moderní infrastruktura</a:t>
            </a:r>
            <a:r>
              <a:rPr lang="cs-CZ" sz="1600" dirty="0">
                <a:solidFill>
                  <a:srgbClr val="000000"/>
                </a:solidFill>
                <a:latin typeface="Calibri" panose="020F0502020204030204" pitchFamily="34" charset="0"/>
              </a:rPr>
              <a:t>: Vytvoření spolehlivé infrastruktury zahrnující energetické (vč. přepravy H</a:t>
            </a:r>
            <a:r>
              <a:rPr lang="cs-CZ" sz="1600" baseline="-25000" dirty="0">
                <a:solidFill>
                  <a:srgbClr val="000000"/>
                </a:solidFill>
                <a:latin typeface="Calibri" panose="020F0502020204030204" pitchFamily="34" charset="0"/>
              </a:rPr>
              <a:t>2</a:t>
            </a:r>
            <a:r>
              <a:rPr lang="cs-CZ" sz="1600" dirty="0">
                <a:solidFill>
                  <a:srgbClr val="000000"/>
                </a:solidFill>
                <a:latin typeface="Calibri" panose="020F0502020204030204" pitchFamily="34" charset="0"/>
              </a:rPr>
              <a:t> a CO</a:t>
            </a:r>
            <a:r>
              <a:rPr lang="cs-CZ" sz="1600" baseline="-25000" dirty="0">
                <a:solidFill>
                  <a:srgbClr val="000000"/>
                </a:solidFill>
                <a:latin typeface="Calibri" panose="020F0502020204030204" pitchFamily="34" charset="0"/>
              </a:rPr>
              <a:t>2</a:t>
            </a:r>
            <a:r>
              <a:rPr lang="cs-CZ" sz="1600" dirty="0">
                <a:solidFill>
                  <a:srgbClr val="000000"/>
                </a:solidFill>
                <a:latin typeface="Calibri" panose="020F0502020204030204" pitchFamily="34" charset="0"/>
              </a:rPr>
              <a:t>), digitální a recyklační systémy. </a:t>
            </a:r>
          </a:p>
          <a:p>
            <a:endParaRPr lang="cs-CZ" dirty="0">
              <a:solidFill>
                <a:srgbClr val="000000"/>
              </a:solidFill>
              <a:latin typeface="Calibri" panose="020F0502020204030204" pitchFamily="34" charset="0"/>
            </a:endParaRPr>
          </a:p>
          <a:p>
            <a:pPr algn="l"/>
            <a:endParaRPr lang="cs-CZ" altLang="cs-CZ" sz="2000" dirty="0"/>
          </a:p>
        </p:txBody>
      </p:sp>
    </p:spTree>
    <p:extLst>
      <p:ext uri="{BB962C8B-B14F-4D97-AF65-F5344CB8AC3E}">
        <p14:creationId xmlns:p14="http://schemas.microsoft.com/office/powerpoint/2010/main" val="1080428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DD89D92-57E8-C6CC-9869-78F078A78F37}"/>
              </a:ext>
            </a:extLst>
          </p:cNvPr>
          <p:cNvSpPr>
            <a:spLocks noGrp="1"/>
          </p:cNvSpPr>
          <p:nvPr>
            <p:ph type="title"/>
          </p:nvPr>
        </p:nvSpPr>
        <p:spPr>
          <a:xfrm>
            <a:off x="481391" y="740229"/>
            <a:ext cx="9391952" cy="1320800"/>
          </a:xfrm>
        </p:spPr>
        <p:txBody>
          <a:bodyPr/>
          <a:lstStyle/>
          <a:p>
            <a:r>
              <a:rPr lang="cs-CZ" dirty="0"/>
              <a:t>Technologie pro dosažení uhlíkové neutrality</a:t>
            </a:r>
          </a:p>
        </p:txBody>
      </p:sp>
      <p:pic>
        <p:nvPicPr>
          <p:cNvPr id="4" name="Picture 1" descr="A diagram of a chemical industry&#10;&#10;Description automatically generated">
            <a:extLst>
              <a:ext uri="{FF2B5EF4-FFF2-40B4-BE49-F238E27FC236}">
                <a16:creationId xmlns:a16="http://schemas.microsoft.com/office/drawing/2014/main" id="{C9024376-6EA4-3935-559F-A3152AE99DA6}"/>
              </a:ext>
            </a:extLst>
          </p:cNvPr>
          <p:cNvPicPr>
            <a:picLocks noGrp="1" noChangeAspect="1"/>
          </p:cNvPicPr>
          <p:nvPr>
            <p:ph idx="1"/>
          </p:nvPr>
        </p:nvPicPr>
        <p:blipFill>
          <a:blip r:embed="rId2"/>
          <a:stretch>
            <a:fillRect/>
          </a:stretch>
        </p:blipFill>
        <p:spPr>
          <a:xfrm>
            <a:off x="1471005" y="2160588"/>
            <a:ext cx="8021338" cy="4441397"/>
          </a:xfrm>
          <a:prstGeom prst="rect">
            <a:avLst/>
          </a:prstGeom>
        </p:spPr>
      </p:pic>
    </p:spTree>
    <p:extLst>
      <p:ext uri="{BB962C8B-B14F-4D97-AF65-F5344CB8AC3E}">
        <p14:creationId xmlns:p14="http://schemas.microsoft.com/office/powerpoint/2010/main" val="1424832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FEE1A0-7929-812B-7B83-29A4D6A17BC6}"/>
            </a:ext>
          </a:extLst>
        </p:cNvPr>
        <p:cNvGrpSpPr/>
        <p:nvPr/>
      </p:nvGrpSpPr>
      <p:grpSpPr>
        <a:xfrm>
          <a:off x="0" y="0"/>
          <a:ext cx="0" cy="0"/>
          <a:chOff x="0" y="0"/>
          <a:chExt cx="0" cy="0"/>
        </a:xfrm>
      </p:grpSpPr>
      <p:sp>
        <p:nvSpPr>
          <p:cNvPr id="3" name="Nadpis 2">
            <a:extLst>
              <a:ext uri="{FF2B5EF4-FFF2-40B4-BE49-F238E27FC236}">
                <a16:creationId xmlns:a16="http://schemas.microsoft.com/office/drawing/2014/main" id="{56E225A8-35A3-5986-F30A-E453333F8F90}"/>
              </a:ext>
            </a:extLst>
          </p:cNvPr>
          <p:cNvSpPr>
            <a:spLocks noGrp="1"/>
          </p:cNvSpPr>
          <p:nvPr>
            <p:ph type="title"/>
          </p:nvPr>
        </p:nvSpPr>
        <p:spPr>
          <a:xfrm>
            <a:off x="274563" y="457200"/>
            <a:ext cx="9751180" cy="751114"/>
          </a:xfrm>
        </p:spPr>
        <p:txBody>
          <a:bodyPr>
            <a:normAutofit/>
          </a:bodyPr>
          <a:lstStyle/>
          <a:p>
            <a:pPr marL="109728"/>
            <a:r>
              <a:rPr lang="cs-CZ" dirty="0"/>
              <a:t>T</a:t>
            </a:r>
            <a:r>
              <a:rPr lang="cs-CZ" sz="3600" dirty="0"/>
              <a:t>echnologie pro dosažení uhlíkové neutrality</a:t>
            </a:r>
          </a:p>
        </p:txBody>
      </p:sp>
      <p:sp>
        <p:nvSpPr>
          <p:cNvPr id="4" name="Zástupný obsah 3">
            <a:extLst>
              <a:ext uri="{FF2B5EF4-FFF2-40B4-BE49-F238E27FC236}">
                <a16:creationId xmlns:a16="http://schemas.microsoft.com/office/drawing/2014/main" id="{AF4C0E92-0E48-B098-5957-24A7F9292DF6}"/>
              </a:ext>
            </a:extLst>
          </p:cNvPr>
          <p:cNvSpPr>
            <a:spLocks noGrp="1"/>
          </p:cNvSpPr>
          <p:nvPr>
            <p:ph idx="1"/>
          </p:nvPr>
        </p:nvSpPr>
        <p:spPr>
          <a:xfrm>
            <a:off x="460587" y="2135778"/>
            <a:ext cx="5257800" cy="5024846"/>
          </a:xfrm>
        </p:spPr>
        <p:txBody>
          <a:bodyPr>
            <a:normAutofit/>
          </a:bodyPr>
          <a:lstStyle/>
          <a:p>
            <a:pPr marL="109728" indent="0">
              <a:lnSpc>
                <a:spcPct val="115000"/>
              </a:lnSpc>
              <a:spcBef>
                <a:spcPts val="1800"/>
              </a:spcBef>
              <a:spcAft>
                <a:spcPts val="400"/>
              </a:spcAft>
              <a:buNone/>
            </a:pPr>
            <a:r>
              <a:rPr lang="cs-CZ" dirty="0"/>
              <a:t>a) Integraci alternativních nosičů a zdrojů energie, včetně: </a:t>
            </a:r>
          </a:p>
          <a:p>
            <a:pPr marL="109728" indent="0">
              <a:lnSpc>
                <a:spcPct val="115000"/>
              </a:lnSpc>
              <a:spcBef>
                <a:spcPts val="1800"/>
              </a:spcBef>
              <a:spcAft>
                <a:spcPts val="400"/>
              </a:spcAft>
              <a:buNone/>
            </a:pPr>
            <a:r>
              <a:rPr lang="cs-CZ" dirty="0"/>
              <a:t>o Přímé a nepřímé elektrifikaci chemických procesů </a:t>
            </a:r>
          </a:p>
          <a:p>
            <a:pPr marL="109728" indent="0">
              <a:lnSpc>
                <a:spcPct val="115000"/>
              </a:lnSpc>
              <a:spcBef>
                <a:spcPts val="1800"/>
              </a:spcBef>
              <a:spcAft>
                <a:spcPts val="400"/>
              </a:spcAft>
              <a:buNone/>
            </a:pPr>
            <a:r>
              <a:rPr lang="cs-CZ" dirty="0"/>
              <a:t>o Využití vodíku jako energetického nosiče </a:t>
            </a:r>
          </a:p>
          <a:p>
            <a:pPr marL="109728" indent="0">
              <a:lnSpc>
                <a:spcPct val="115000"/>
              </a:lnSpc>
              <a:spcBef>
                <a:spcPts val="1800"/>
              </a:spcBef>
              <a:spcAft>
                <a:spcPts val="400"/>
              </a:spcAft>
              <a:buNone/>
            </a:pPr>
            <a:r>
              <a:rPr lang="cs-CZ" dirty="0"/>
              <a:t>o Malé modulární jaderné reaktory (SMR)•</a:t>
            </a:r>
          </a:p>
          <a:p>
            <a:pPr marL="109728" indent="0">
              <a:lnSpc>
                <a:spcPct val="115000"/>
              </a:lnSpc>
              <a:spcBef>
                <a:spcPts val="1800"/>
              </a:spcBef>
              <a:spcAft>
                <a:spcPts val="400"/>
              </a:spcAft>
              <a:buNone/>
            </a:pPr>
            <a:r>
              <a:rPr lang="cs-CZ" dirty="0"/>
              <a:t> </a:t>
            </a:r>
            <a:endParaRPr lang="cs-CZ" sz="1800" kern="100" dirty="0">
              <a:latin typeface="Aptos" panose="020B0004020202020204" pitchFamily="34" charset="0"/>
              <a:ea typeface="Aptos" panose="020B0004020202020204" pitchFamily="34" charset="0"/>
              <a:cs typeface="Arial" panose="020B0604020202020204" pitchFamily="34" charset="0"/>
            </a:endParaRPr>
          </a:p>
        </p:txBody>
      </p:sp>
      <p:sp>
        <p:nvSpPr>
          <p:cNvPr id="2" name="Zástupný obsah 3">
            <a:extLst>
              <a:ext uri="{FF2B5EF4-FFF2-40B4-BE49-F238E27FC236}">
                <a16:creationId xmlns:a16="http://schemas.microsoft.com/office/drawing/2014/main" id="{044E28E4-48AF-BF73-F0DC-26B4D0775EF2}"/>
              </a:ext>
            </a:extLst>
          </p:cNvPr>
          <p:cNvSpPr txBox="1">
            <a:spLocks/>
          </p:cNvSpPr>
          <p:nvPr/>
        </p:nvSpPr>
        <p:spPr>
          <a:xfrm>
            <a:off x="5619206" y="2079168"/>
            <a:ext cx="6278880" cy="46482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109728" indent="0">
              <a:lnSpc>
                <a:spcPct val="115000"/>
              </a:lnSpc>
              <a:spcBef>
                <a:spcPts val="1800"/>
              </a:spcBef>
              <a:spcAft>
                <a:spcPts val="400"/>
              </a:spcAft>
              <a:buFont typeface="Wingdings 3" charset="2"/>
              <a:buNone/>
            </a:pPr>
            <a:r>
              <a:rPr lang="cs-CZ" dirty="0"/>
              <a:t>b) Integraci nekonvenčních uhlíkových surovin: </a:t>
            </a:r>
          </a:p>
          <a:p>
            <a:pPr marL="109728" indent="0">
              <a:lnSpc>
                <a:spcPct val="115000"/>
              </a:lnSpc>
              <a:spcBef>
                <a:spcPts val="1800"/>
              </a:spcBef>
              <a:spcAft>
                <a:spcPts val="400"/>
              </a:spcAft>
              <a:buFont typeface="Wingdings 3" charset="2"/>
              <a:buNone/>
            </a:pPr>
            <a:r>
              <a:rPr lang="cs-CZ" dirty="0"/>
              <a:t>o Odpady </a:t>
            </a:r>
          </a:p>
          <a:p>
            <a:pPr marL="109728" indent="0">
              <a:lnSpc>
                <a:spcPct val="115000"/>
              </a:lnSpc>
              <a:spcBef>
                <a:spcPts val="1800"/>
              </a:spcBef>
              <a:spcAft>
                <a:spcPts val="400"/>
              </a:spcAft>
              <a:buFont typeface="Wingdings 3" charset="2"/>
              <a:buNone/>
            </a:pPr>
            <a:r>
              <a:rPr lang="cs-CZ" dirty="0"/>
              <a:t>o Zachycený CO2 (CCU)</a:t>
            </a:r>
          </a:p>
          <a:p>
            <a:pPr marL="109728" indent="0">
              <a:lnSpc>
                <a:spcPct val="115000"/>
              </a:lnSpc>
              <a:spcBef>
                <a:spcPts val="1800"/>
              </a:spcBef>
              <a:spcAft>
                <a:spcPts val="400"/>
              </a:spcAft>
              <a:buFont typeface="Wingdings 3" charset="2"/>
              <a:buNone/>
            </a:pPr>
            <a:r>
              <a:rPr lang="cs-CZ" dirty="0"/>
              <a:t>o Biomasa</a:t>
            </a:r>
          </a:p>
          <a:p>
            <a:pPr marL="109728" indent="0">
              <a:lnSpc>
                <a:spcPct val="115000"/>
              </a:lnSpc>
              <a:spcBef>
                <a:spcPts val="1800"/>
              </a:spcBef>
              <a:spcAft>
                <a:spcPts val="400"/>
              </a:spcAft>
              <a:buFont typeface="Wingdings 3" charset="2"/>
              <a:buNone/>
            </a:pPr>
            <a:r>
              <a:rPr lang="cs-CZ" dirty="0"/>
              <a:t>c) Výrobu nízkouhlíkového vodíku pro použití jako surovina</a:t>
            </a:r>
          </a:p>
          <a:p>
            <a:pPr marL="109728" indent="0">
              <a:lnSpc>
                <a:spcPct val="115000"/>
              </a:lnSpc>
              <a:spcBef>
                <a:spcPts val="1800"/>
              </a:spcBef>
              <a:spcAft>
                <a:spcPts val="400"/>
              </a:spcAft>
              <a:buFont typeface="Wingdings 3" charset="2"/>
              <a:buNone/>
            </a:pPr>
            <a:r>
              <a:rPr lang="cs-CZ" dirty="0"/>
              <a:t>d) Optimalizaci procesů</a:t>
            </a:r>
          </a:p>
          <a:p>
            <a:pPr marL="109728" indent="0">
              <a:lnSpc>
                <a:spcPct val="115000"/>
              </a:lnSpc>
              <a:spcBef>
                <a:spcPts val="1800"/>
              </a:spcBef>
              <a:spcAft>
                <a:spcPts val="400"/>
              </a:spcAft>
              <a:buFont typeface="Wingdings 3" charset="2"/>
              <a:buNone/>
            </a:pPr>
            <a:r>
              <a:rPr lang="cs-CZ" dirty="0"/>
              <a:t>e) Zachycování a ukládání uhlíku (CCS)</a:t>
            </a:r>
            <a:endParaRPr lang="cs-CZ" kern="100" dirty="0">
              <a:latin typeface="Aptos" panose="020B0004020202020204" pitchFamily="34" charset="0"/>
              <a:ea typeface="Aptos" panose="020B0004020202020204" pitchFamily="34" charset="0"/>
              <a:cs typeface="Arial" panose="020B0604020202020204" pitchFamily="34" charset="0"/>
            </a:endParaRPr>
          </a:p>
        </p:txBody>
      </p:sp>
      <p:sp>
        <p:nvSpPr>
          <p:cNvPr id="6" name="Zástupný obsah 3">
            <a:extLst>
              <a:ext uri="{FF2B5EF4-FFF2-40B4-BE49-F238E27FC236}">
                <a16:creationId xmlns:a16="http://schemas.microsoft.com/office/drawing/2014/main" id="{A6EBCD51-6FA3-0A50-FEFA-F43E0E574B8C}"/>
              </a:ext>
            </a:extLst>
          </p:cNvPr>
          <p:cNvSpPr txBox="1">
            <a:spLocks/>
          </p:cNvSpPr>
          <p:nvPr/>
        </p:nvSpPr>
        <p:spPr>
          <a:xfrm>
            <a:off x="359229" y="1110343"/>
            <a:ext cx="9437914" cy="1099457"/>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109728" indent="0">
              <a:lnSpc>
                <a:spcPct val="115000"/>
              </a:lnSpc>
              <a:spcBef>
                <a:spcPts val="1800"/>
              </a:spcBef>
              <a:spcAft>
                <a:spcPts val="400"/>
              </a:spcAft>
              <a:buFont typeface="Wingdings 3" charset="2"/>
              <a:buNone/>
            </a:pPr>
            <a:r>
              <a:rPr lang="cs-CZ" dirty="0"/>
              <a:t>Hlavní technologické priority pro snížení emisí skleníkových plynů (GHG) v chemickém sektoru zahrnují:</a:t>
            </a:r>
          </a:p>
        </p:txBody>
      </p:sp>
    </p:spTree>
    <p:extLst>
      <p:ext uri="{BB962C8B-B14F-4D97-AF65-F5344CB8AC3E}">
        <p14:creationId xmlns:p14="http://schemas.microsoft.com/office/powerpoint/2010/main" val="2981393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D6A9C4-92B1-FDB9-7018-2F6617F0E630}"/>
            </a:ext>
          </a:extLst>
        </p:cNvPr>
        <p:cNvGrpSpPr/>
        <p:nvPr/>
      </p:nvGrpSpPr>
      <p:grpSpPr>
        <a:xfrm>
          <a:off x="0" y="0"/>
          <a:ext cx="0" cy="0"/>
          <a:chOff x="0" y="0"/>
          <a:chExt cx="0" cy="0"/>
        </a:xfrm>
      </p:grpSpPr>
      <p:sp>
        <p:nvSpPr>
          <p:cNvPr id="3" name="Nadpis 2">
            <a:extLst>
              <a:ext uri="{FF2B5EF4-FFF2-40B4-BE49-F238E27FC236}">
                <a16:creationId xmlns:a16="http://schemas.microsoft.com/office/drawing/2014/main" id="{6BD4D23C-B8DE-321E-F6C9-B33B03167E2B}"/>
              </a:ext>
            </a:extLst>
          </p:cNvPr>
          <p:cNvSpPr>
            <a:spLocks noGrp="1"/>
          </p:cNvSpPr>
          <p:nvPr>
            <p:ph type="title"/>
          </p:nvPr>
        </p:nvSpPr>
        <p:spPr>
          <a:xfrm>
            <a:off x="677334" y="609600"/>
            <a:ext cx="8596668" cy="1088571"/>
          </a:xfrm>
        </p:spPr>
        <p:txBody>
          <a:bodyPr>
            <a:normAutofit fontScale="90000"/>
          </a:bodyPr>
          <a:lstStyle/>
          <a:p>
            <a:pPr marL="109728"/>
            <a:r>
              <a:rPr lang="cs-CZ" sz="3600" dirty="0"/>
              <a:t>Vybrané technologie pro dosažení uhlíkové neutrality</a:t>
            </a:r>
          </a:p>
        </p:txBody>
      </p:sp>
      <p:sp>
        <p:nvSpPr>
          <p:cNvPr id="4" name="Zástupný obsah 3">
            <a:extLst>
              <a:ext uri="{FF2B5EF4-FFF2-40B4-BE49-F238E27FC236}">
                <a16:creationId xmlns:a16="http://schemas.microsoft.com/office/drawing/2014/main" id="{95AB8E0C-D6F9-6BE7-4D44-A114385093B7}"/>
              </a:ext>
            </a:extLst>
          </p:cNvPr>
          <p:cNvSpPr>
            <a:spLocks noGrp="1"/>
          </p:cNvSpPr>
          <p:nvPr>
            <p:ph idx="1"/>
          </p:nvPr>
        </p:nvSpPr>
        <p:spPr>
          <a:xfrm>
            <a:off x="655320" y="1905000"/>
            <a:ext cx="10668000" cy="4328160"/>
          </a:xfrm>
        </p:spPr>
        <p:txBody>
          <a:bodyPr>
            <a:normAutofit/>
          </a:bodyPr>
          <a:lstStyle/>
          <a:p>
            <a:pPr marL="109728" indent="0">
              <a:lnSpc>
                <a:spcPct val="115000"/>
              </a:lnSpc>
              <a:spcBef>
                <a:spcPts val="1800"/>
              </a:spcBef>
              <a:spcAft>
                <a:spcPts val="400"/>
              </a:spcAft>
              <a:buNone/>
            </a:pPr>
            <a:r>
              <a:rPr lang="cs-CZ" sz="1800" b="1" kern="100" dirty="0">
                <a:solidFill>
                  <a:srgbClr val="663300"/>
                </a:solidFill>
                <a:latin typeface="Calibri" panose="020F0502020204030204" pitchFamily="34" charset="0"/>
                <a:ea typeface="Yu Gothic Light" panose="020B0300000000000000" pitchFamily="34" charset="-128"/>
                <a:cs typeface="Calibri" panose="020F0502020204030204" pitchFamily="34" charset="0"/>
              </a:rPr>
              <a:t>Zachycování a ukládání </a:t>
            </a:r>
            <a:r>
              <a:rPr lang="en-GB" sz="1800" b="1" kern="100" dirty="0">
                <a:solidFill>
                  <a:srgbClr val="663300"/>
                </a:solidFill>
                <a:latin typeface="Calibri" panose="020F0502020204030204" pitchFamily="34" charset="0"/>
                <a:ea typeface="Yu Gothic Light" panose="020B0300000000000000" pitchFamily="34" charset="-128"/>
                <a:cs typeface="Calibri" panose="020F0502020204030204" pitchFamily="34" charset="0"/>
              </a:rPr>
              <a:t>CO</a:t>
            </a:r>
            <a:r>
              <a:rPr lang="en-GB" sz="1800" b="1" kern="100" baseline="-25000" dirty="0">
                <a:solidFill>
                  <a:srgbClr val="663300"/>
                </a:solidFill>
                <a:latin typeface="Calibri" panose="020F0502020204030204" pitchFamily="34" charset="0"/>
                <a:ea typeface="Yu Gothic Light" panose="020B0300000000000000" pitchFamily="34" charset="-128"/>
                <a:cs typeface="Calibri" panose="020F0502020204030204" pitchFamily="34" charset="0"/>
              </a:rPr>
              <a:t>2</a:t>
            </a:r>
            <a:r>
              <a:rPr lang="cs-CZ" sz="1800" b="1" kern="100" dirty="0">
                <a:solidFill>
                  <a:srgbClr val="663300"/>
                </a:solidFill>
                <a:latin typeface="Calibri" panose="020F0502020204030204" pitchFamily="34" charset="0"/>
                <a:ea typeface="Yu Gothic Light" panose="020B0300000000000000" pitchFamily="34" charset="-128"/>
                <a:cs typeface="Calibri" panose="020F0502020204030204" pitchFamily="34" charset="0"/>
              </a:rPr>
              <a:t> </a:t>
            </a:r>
          </a:p>
          <a:p>
            <a:pPr marL="109728" indent="0">
              <a:lnSpc>
                <a:spcPct val="115000"/>
              </a:lnSpc>
              <a:spcBef>
                <a:spcPts val="1800"/>
              </a:spcBef>
              <a:spcAft>
                <a:spcPts val="400"/>
              </a:spcAft>
              <a:buNone/>
            </a:pPr>
            <a:r>
              <a:rPr lang="cs-CZ" sz="1800" dirty="0">
                <a:solidFill>
                  <a:srgbClr val="111111"/>
                </a:solidFill>
                <a:latin typeface="Roboto" panose="02000000000000000000" pitchFamily="2" charset="0"/>
              </a:rPr>
              <a:t>Oxid uhličitý (CO₂) z průmyslových zdrojů může být zachycen, vyčištěn a transportován k injekci do geologických rezervoárů pro trvalé ukládání. </a:t>
            </a:r>
          </a:p>
          <a:p>
            <a:pPr marL="109728" indent="0">
              <a:lnSpc>
                <a:spcPct val="115000"/>
              </a:lnSpc>
              <a:spcBef>
                <a:spcPts val="1800"/>
              </a:spcBef>
              <a:spcAft>
                <a:spcPts val="400"/>
              </a:spcAft>
              <a:buNone/>
            </a:pPr>
            <a:r>
              <a:rPr lang="cs-CZ" sz="1800" b="1" dirty="0">
                <a:solidFill>
                  <a:srgbClr val="111111"/>
                </a:solidFill>
                <a:latin typeface="Roboto" panose="02000000000000000000" pitchFamily="2" charset="0"/>
              </a:rPr>
              <a:t>Technologie a aplikace </a:t>
            </a:r>
          </a:p>
          <a:p>
            <a:pPr>
              <a:lnSpc>
                <a:spcPct val="115000"/>
              </a:lnSpc>
              <a:spcBef>
                <a:spcPts val="1800"/>
              </a:spcBef>
              <a:spcAft>
                <a:spcPts val="400"/>
              </a:spcAft>
            </a:pPr>
            <a:r>
              <a:rPr lang="cs-CZ" sz="1800" dirty="0">
                <a:solidFill>
                  <a:srgbClr val="111111"/>
                </a:solidFill>
                <a:latin typeface="Roboto" panose="02000000000000000000" pitchFamily="2" charset="0"/>
              </a:rPr>
              <a:t>Různé technologie (kapalné rozpouštědlo, pevný sorbent, membrána, kryogenní technologie) byly vyvinuty pro zachycení a čištění CO</a:t>
            </a:r>
            <a:r>
              <a:rPr lang="cs-CZ" sz="1800" baseline="-25000" dirty="0">
                <a:solidFill>
                  <a:srgbClr val="111111"/>
                </a:solidFill>
                <a:latin typeface="Roboto" panose="02000000000000000000" pitchFamily="2" charset="0"/>
              </a:rPr>
              <a:t>2</a:t>
            </a:r>
            <a:r>
              <a:rPr lang="cs-CZ" sz="1800" dirty="0">
                <a:solidFill>
                  <a:srgbClr val="111111"/>
                </a:solidFill>
                <a:latin typeface="Roboto" panose="02000000000000000000" pitchFamily="2" charset="0"/>
              </a:rPr>
              <a:t> z jednotlivých zdrojů na (nejenom) chemických lokalitách. </a:t>
            </a:r>
          </a:p>
          <a:p>
            <a:pPr>
              <a:lnSpc>
                <a:spcPct val="115000"/>
              </a:lnSpc>
              <a:spcBef>
                <a:spcPts val="1800"/>
              </a:spcBef>
              <a:spcAft>
                <a:spcPts val="400"/>
              </a:spcAft>
            </a:pPr>
            <a:r>
              <a:rPr lang="cs-CZ" sz="1800" dirty="0">
                <a:solidFill>
                  <a:srgbClr val="111111"/>
                </a:solidFill>
                <a:latin typeface="Roboto" panose="02000000000000000000" pitchFamily="2" charset="0"/>
              </a:rPr>
              <a:t>Ukládání CO₂ by mohlo být považováno za odstranění emisí do atmosféry, pokud další použití CO₂ není účinné a udržitelné.</a:t>
            </a:r>
            <a:endParaRPr lang="cs-CZ" sz="1800" kern="100" dirty="0">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983123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7A444-4688-4B74-671C-EC1A050EBC25}"/>
            </a:ext>
          </a:extLst>
        </p:cNvPr>
        <p:cNvGrpSpPr/>
        <p:nvPr/>
      </p:nvGrpSpPr>
      <p:grpSpPr>
        <a:xfrm>
          <a:off x="0" y="0"/>
          <a:ext cx="0" cy="0"/>
          <a:chOff x="0" y="0"/>
          <a:chExt cx="0" cy="0"/>
        </a:xfrm>
      </p:grpSpPr>
      <p:sp>
        <p:nvSpPr>
          <p:cNvPr id="3" name="Nadpis 2">
            <a:extLst>
              <a:ext uri="{FF2B5EF4-FFF2-40B4-BE49-F238E27FC236}">
                <a16:creationId xmlns:a16="http://schemas.microsoft.com/office/drawing/2014/main" id="{9036F5E2-FAEB-9C34-0398-2B1B6CC1FA80}"/>
              </a:ext>
            </a:extLst>
          </p:cNvPr>
          <p:cNvSpPr>
            <a:spLocks noGrp="1"/>
          </p:cNvSpPr>
          <p:nvPr>
            <p:ph type="title"/>
          </p:nvPr>
        </p:nvSpPr>
        <p:spPr>
          <a:xfrm>
            <a:off x="677334" y="609600"/>
            <a:ext cx="8596668" cy="1127760"/>
          </a:xfrm>
        </p:spPr>
        <p:txBody>
          <a:bodyPr>
            <a:normAutofit fontScale="90000"/>
          </a:bodyPr>
          <a:lstStyle/>
          <a:p>
            <a:pPr marL="109728"/>
            <a:r>
              <a:rPr lang="cs-CZ" dirty="0"/>
              <a:t>Vybrané t</a:t>
            </a:r>
            <a:r>
              <a:rPr lang="cs-CZ" sz="3600" dirty="0"/>
              <a:t>echnologie pro dosažení uhlíkové neutrality</a:t>
            </a:r>
          </a:p>
        </p:txBody>
      </p:sp>
      <p:sp>
        <p:nvSpPr>
          <p:cNvPr id="4" name="Zástupný obsah 3">
            <a:extLst>
              <a:ext uri="{FF2B5EF4-FFF2-40B4-BE49-F238E27FC236}">
                <a16:creationId xmlns:a16="http://schemas.microsoft.com/office/drawing/2014/main" id="{63F14E49-1967-476B-DE01-F6FD07519837}"/>
              </a:ext>
            </a:extLst>
          </p:cNvPr>
          <p:cNvSpPr>
            <a:spLocks noGrp="1"/>
          </p:cNvSpPr>
          <p:nvPr>
            <p:ph idx="1"/>
          </p:nvPr>
        </p:nvSpPr>
        <p:spPr>
          <a:xfrm>
            <a:off x="807720" y="1737360"/>
            <a:ext cx="10347960" cy="4846002"/>
          </a:xfrm>
        </p:spPr>
        <p:txBody>
          <a:bodyPr>
            <a:normAutofit fontScale="92500"/>
          </a:bodyPr>
          <a:lstStyle/>
          <a:p>
            <a:pPr marL="109728" indent="0">
              <a:lnSpc>
                <a:spcPct val="115000"/>
              </a:lnSpc>
              <a:spcBef>
                <a:spcPts val="1800"/>
              </a:spcBef>
              <a:spcAft>
                <a:spcPts val="400"/>
              </a:spcAft>
              <a:buNone/>
            </a:pPr>
            <a:r>
              <a:rPr lang="en-GB" b="1" kern="100" dirty="0">
                <a:solidFill>
                  <a:srgbClr val="4EA72E"/>
                </a:solidFill>
                <a:latin typeface="Calibri" panose="020F0502020204030204" pitchFamily="34" charset="0"/>
                <a:ea typeface="Yu Gothic Light" panose="020B0300000000000000" pitchFamily="34" charset="-128"/>
                <a:cs typeface="Calibri" panose="020F0502020204030204" pitchFamily="34" charset="0"/>
              </a:rPr>
              <a:t>CO</a:t>
            </a:r>
            <a:r>
              <a:rPr lang="en-GB" b="1" kern="100" baseline="-25000" dirty="0">
                <a:solidFill>
                  <a:srgbClr val="4EA72E"/>
                </a:solidFill>
                <a:latin typeface="Calibri" panose="020F0502020204030204" pitchFamily="34" charset="0"/>
                <a:ea typeface="Yu Gothic Light" panose="020B0300000000000000" pitchFamily="34" charset="-128"/>
                <a:cs typeface="Calibri" panose="020F0502020204030204" pitchFamily="34" charset="0"/>
              </a:rPr>
              <a:t>2</a:t>
            </a:r>
            <a:r>
              <a:rPr lang="en-GB" b="1" kern="100" dirty="0">
                <a:solidFill>
                  <a:srgbClr val="4EA72E"/>
                </a:solidFill>
                <a:latin typeface="Calibri" panose="020F0502020204030204" pitchFamily="34" charset="0"/>
                <a:ea typeface="Yu Gothic Light" panose="020B0300000000000000" pitchFamily="34" charset="-128"/>
                <a:cs typeface="Calibri" panose="020F0502020204030204" pitchFamily="34" charset="0"/>
              </a:rPr>
              <a:t> </a:t>
            </a:r>
            <a:r>
              <a:rPr lang="cs-CZ" b="1" kern="100" dirty="0">
                <a:solidFill>
                  <a:srgbClr val="4EA72E"/>
                </a:solidFill>
                <a:latin typeface="Calibri" panose="020F0502020204030204" pitchFamily="34" charset="0"/>
                <a:ea typeface="Yu Gothic Light" panose="020B0300000000000000" pitchFamily="34" charset="-128"/>
                <a:cs typeface="Calibri" panose="020F0502020204030204" pitchFamily="34" charset="0"/>
              </a:rPr>
              <a:t>jako surovina</a:t>
            </a:r>
            <a:r>
              <a:rPr lang="en-GB" b="1" kern="100" dirty="0">
                <a:solidFill>
                  <a:srgbClr val="FFFFFF"/>
                </a:solidFill>
                <a:latin typeface="Calibri" panose="020F0502020204030204" pitchFamily="34" charset="0"/>
                <a:ea typeface="Yu Gothic Light" panose="020B0300000000000000" pitchFamily="34" charset="-128"/>
                <a:cs typeface="Calibri" panose="020F0502020204030204" pitchFamily="34" charset="0"/>
              </a:rPr>
              <a:t>_</a:t>
            </a:r>
            <a:endParaRPr lang="cs-CZ" b="1" kern="100" dirty="0">
              <a:latin typeface="Calibri" panose="020F0502020204030204" pitchFamily="34" charset="0"/>
              <a:ea typeface="Yu Gothic Light" panose="020B0300000000000000" pitchFamily="34" charset="-128"/>
              <a:cs typeface="Times New Roman" panose="02020603050405020304" pitchFamily="18" charset="0"/>
            </a:endParaRPr>
          </a:p>
          <a:p>
            <a:pPr marL="109728" indent="0">
              <a:lnSpc>
                <a:spcPct val="115000"/>
              </a:lnSpc>
              <a:buNone/>
            </a:pPr>
            <a:r>
              <a:rPr lang="cs-CZ" sz="1800" dirty="0">
                <a:solidFill>
                  <a:srgbClr val="111111"/>
                </a:solidFill>
                <a:latin typeface="Roboto" panose="02000000000000000000" pitchFamily="2" charset="0"/>
              </a:rPr>
              <a:t>Uhlík je základním prvkem většiny chemikálií. CO</a:t>
            </a:r>
            <a:r>
              <a:rPr lang="cs-CZ" sz="1800" baseline="-25000" dirty="0">
                <a:solidFill>
                  <a:srgbClr val="111111"/>
                </a:solidFill>
                <a:latin typeface="Roboto" panose="02000000000000000000" pitchFamily="2" charset="0"/>
              </a:rPr>
              <a:t>2</a:t>
            </a:r>
            <a:r>
              <a:rPr lang="cs-CZ" sz="1800" dirty="0">
                <a:solidFill>
                  <a:srgbClr val="111111"/>
                </a:solidFill>
                <a:latin typeface="Roboto" panose="02000000000000000000" pitchFamily="2" charset="0"/>
              </a:rPr>
              <a:t> je jedním z alternativních zdrojů uhlíku, které lze použít pro výrobu chemických látek a polymerů s nižší uhlíkovou stopou ve srovnání s konvenční výrobou.</a:t>
            </a:r>
          </a:p>
          <a:p>
            <a:pPr marL="109728" indent="0">
              <a:lnSpc>
                <a:spcPct val="125000"/>
              </a:lnSpc>
              <a:spcBef>
                <a:spcPts val="1800"/>
              </a:spcBef>
              <a:spcAft>
                <a:spcPts val="400"/>
              </a:spcAft>
              <a:buNone/>
            </a:pPr>
            <a:r>
              <a:rPr lang="cs-CZ" sz="1800" b="1" dirty="0">
                <a:solidFill>
                  <a:srgbClr val="111111"/>
                </a:solidFill>
                <a:latin typeface="Roboto" panose="02000000000000000000" pitchFamily="2" charset="0"/>
              </a:rPr>
              <a:t>Technologie a aplikace</a:t>
            </a:r>
          </a:p>
          <a:p>
            <a:pPr>
              <a:lnSpc>
                <a:spcPct val="125000"/>
              </a:lnSpc>
              <a:spcBef>
                <a:spcPts val="1800"/>
              </a:spcBef>
              <a:spcAft>
                <a:spcPts val="400"/>
              </a:spcAft>
            </a:pPr>
            <a:r>
              <a:rPr lang="cs-CZ" sz="1800" dirty="0">
                <a:solidFill>
                  <a:srgbClr val="111111"/>
                </a:solidFill>
                <a:latin typeface="Roboto" panose="02000000000000000000" pitchFamily="2" charset="0"/>
              </a:rPr>
              <a:t>Využití CO2 jako suroviny vyžaduje operace pro zachycování a přeměnu CO2. Byly vyvinuty různé technologie (kapalné rozpouštědlo, pevný sorbent, membránové a kryogenní technologie) pro zachycování a čištění CO2 (z průmyslových bodových zdrojů). </a:t>
            </a:r>
          </a:p>
          <a:p>
            <a:pPr>
              <a:lnSpc>
                <a:spcPct val="115000"/>
              </a:lnSpc>
            </a:pPr>
            <a:r>
              <a:rPr lang="cs-CZ" sz="1800" dirty="0">
                <a:solidFill>
                  <a:srgbClr val="111111"/>
                </a:solidFill>
                <a:latin typeface="Roboto" panose="02000000000000000000" pitchFamily="2" charset="0"/>
              </a:rPr>
              <a:t>Široké portfolio technologií (např. katalytické, elektrochemické, biotechnologické) lze zvážit pro výrobu různých základních chemikálií (např. methanol, ethanol) stejně jako speciálních chemikálií a polymerů. </a:t>
            </a:r>
          </a:p>
          <a:p>
            <a:pPr>
              <a:lnSpc>
                <a:spcPct val="115000"/>
              </a:lnSpc>
            </a:pPr>
            <a:r>
              <a:rPr lang="cs-CZ" sz="1800" dirty="0">
                <a:solidFill>
                  <a:srgbClr val="111111"/>
                </a:solidFill>
                <a:latin typeface="Roboto" panose="02000000000000000000" pitchFamily="2" charset="0"/>
              </a:rPr>
              <a:t>Konvenční výroba močoviny je již založena na využití CO</a:t>
            </a:r>
            <a:r>
              <a:rPr lang="cs-CZ" sz="1800" baseline="-25000" dirty="0">
                <a:solidFill>
                  <a:srgbClr val="111111"/>
                </a:solidFill>
                <a:latin typeface="Roboto" panose="02000000000000000000" pitchFamily="2" charset="0"/>
              </a:rPr>
              <a:t>2</a:t>
            </a:r>
            <a:r>
              <a:rPr lang="cs-CZ" sz="1800" dirty="0">
                <a:solidFill>
                  <a:srgbClr val="111111"/>
                </a:solidFill>
                <a:latin typeface="Roboto" panose="02000000000000000000" pitchFamily="2" charset="0"/>
              </a:rPr>
              <a:t> zachyceného z příbuzné výroby amoniaku, stejně jako na výrobě methanolu prostřednictvím hydrogenace CO</a:t>
            </a:r>
            <a:r>
              <a:rPr lang="cs-CZ" sz="1800" baseline="-25000" dirty="0">
                <a:solidFill>
                  <a:srgbClr val="111111"/>
                </a:solidFill>
                <a:latin typeface="Roboto" panose="02000000000000000000" pitchFamily="2" charset="0"/>
              </a:rPr>
              <a:t>2</a:t>
            </a:r>
            <a:r>
              <a:rPr lang="cs-CZ" sz="1800" dirty="0">
                <a:solidFill>
                  <a:srgbClr val="111111"/>
                </a:solidFill>
                <a:latin typeface="Roboto" panose="02000000000000000000" pitchFamily="2" charset="0"/>
              </a:rPr>
              <a:t>.</a:t>
            </a:r>
            <a:endParaRPr lang="cs-CZ" sz="1800" kern="100" dirty="0">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1932391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AC631D-A1A4-E730-3509-F9B6780DCC70}"/>
              </a:ext>
            </a:extLst>
          </p:cNvPr>
          <p:cNvSpPr>
            <a:spLocks noGrp="1"/>
          </p:cNvSpPr>
          <p:nvPr>
            <p:ph type="title"/>
          </p:nvPr>
        </p:nvSpPr>
        <p:spPr>
          <a:xfrm>
            <a:off x="677334" y="609600"/>
            <a:ext cx="8596668" cy="783771"/>
          </a:xfrm>
        </p:spPr>
        <p:txBody>
          <a:bodyPr>
            <a:normAutofit/>
          </a:bodyPr>
          <a:lstStyle/>
          <a:p>
            <a:r>
              <a:rPr lang="cs-CZ" sz="3200" dirty="0"/>
              <a:t>Úvod do problematiky regulace CCU</a:t>
            </a:r>
          </a:p>
        </p:txBody>
      </p:sp>
      <p:sp>
        <p:nvSpPr>
          <p:cNvPr id="3" name="Zástupný obsah 2">
            <a:extLst>
              <a:ext uri="{FF2B5EF4-FFF2-40B4-BE49-F238E27FC236}">
                <a16:creationId xmlns:a16="http://schemas.microsoft.com/office/drawing/2014/main" id="{1C34CE1A-CC67-2CB2-E192-8A2CE3C21462}"/>
              </a:ext>
            </a:extLst>
          </p:cNvPr>
          <p:cNvSpPr>
            <a:spLocks noGrp="1"/>
          </p:cNvSpPr>
          <p:nvPr>
            <p:ph idx="1"/>
          </p:nvPr>
        </p:nvSpPr>
        <p:spPr>
          <a:xfrm>
            <a:off x="838200" y="1825624"/>
            <a:ext cx="10515600" cy="4754079"/>
          </a:xfrm>
        </p:spPr>
        <p:txBody>
          <a:bodyPr>
            <a:normAutofit/>
          </a:bodyPr>
          <a:lstStyle/>
          <a:p>
            <a:pPr marL="0" indent="0">
              <a:buNone/>
            </a:pPr>
            <a:r>
              <a:rPr lang="cs-CZ" sz="2000" dirty="0"/>
              <a:t>EU (EC/EP) v návaznosti na Zelenou dohodu pro Evropu postupně vydává řadu legislativních aktů (nařízení, delegovaných aktů, vyhlášek apod.) regulujících problematiku záchytu a využití skleníkových plynů (resp. CO</a:t>
            </a:r>
            <a:r>
              <a:rPr lang="cs-CZ" sz="2000" baseline="-25000" dirty="0"/>
              <a:t>2</a:t>
            </a:r>
            <a:r>
              <a:rPr lang="cs-CZ" sz="2000" dirty="0"/>
              <a:t>) – </a:t>
            </a:r>
            <a:r>
              <a:rPr lang="cs-CZ" sz="2400" b="1" dirty="0"/>
              <a:t>CCU</a:t>
            </a:r>
            <a:r>
              <a:rPr lang="cs-CZ" sz="2000" dirty="0"/>
              <a:t> - s cílem dosažení uhlíkové neutrality.</a:t>
            </a:r>
          </a:p>
          <a:p>
            <a:pPr marL="0" indent="0">
              <a:buNone/>
            </a:pPr>
            <a:r>
              <a:rPr lang="cs-CZ" sz="2000" dirty="0"/>
              <a:t>Regulace je nezbytná, aby byl jasný rámec pro investory.</a:t>
            </a:r>
          </a:p>
          <a:p>
            <a:pPr marL="0" indent="0">
              <a:buNone/>
            </a:pPr>
            <a:r>
              <a:rPr lang="cs-CZ" sz="2000" dirty="0"/>
              <a:t>Regulace však nemá dále komplikovat a </a:t>
            </a:r>
            <a:r>
              <a:rPr lang="cs-CZ" sz="2000" dirty="0" err="1"/>
              <a:t>znepřehledňovat</a:t>
            </a:r>
            <a:r>
              <a:rPr lang="cs-CZ" sz="2000" dirty="0"/>
              <a:t> podnikatelské prostředí v EU.</a:t>
            </a:r>
          </a:p>
          <a:p>
            <a:pPr marL="0" indent="0">
              <a:buNone/>
            </a:pPr>
            <a:r>
              <a:rPr lang="cs-CZ" sz="2000" b="1" dirty="0"/>
              <a:t>CCU potřebuje podporu v jasné legislativě a přijatelnosti pro podnikatelskou sféru!</a:t>
            </a:r>
          </a:p>
          <a:p>
            <a:pPr marL="0" indent="0">
              <a:buNone/>
            </a:pPr>
            <a:endParaRPr lang="cs-CZ" sz="2000" b="1" dirty="0"/>
          </a:p>
          <a:p>
            <a:pPr marL="0" indent="0">
              <a:buNone/>
            </a:pPr>
            <a:r>
              <a:rPr lang="cs-CZ" sz="1700" dirty="0"/>
              <a:t>Přehled příkladů relevantní legislativy, komunikace EU a  hlavní „výzvy“ jsou uvedeny v dalším textu prezentace k vašemu seznámení s předpokladem její transpozice (tam, kde se to ještě nestalo) a její postupné akceptace v ČR. Je indikována možná role ČR v nápravě některých legislativních opatření tak, aby problematika CCU byla správně interpretována, podpořena a realizována.</a:t>
            </a:r>
          </a:p>
        </p:txBody>
      </p:sp>
    </p:spTree>
    <p:extLst>
      <p:ext uri="{BB962C8B-B14F-4D97-AF65-F5344CB8AC3E}">
        <p14:creationId xmlns:p14="http://schemas.microsoft.com/office/powerpoint/2010/main" val="1678172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032D37-9D33-9392-3135-5BB78FC7038E}"/>
              </a:ext>
            </a:extLst>
          </p:cNvPr>
          <p:cNvSpPr>
            <a:spLocks noGrp="1"/>
          </p:cNvSpPr>
          <p:nvPr>
            <p:ph type="title"/>
          </p:nvPr>
        </p:nvSpPr>
        <p:spPr>
          <a:xfrm>
            <a:off x="677334" y="609600"/>
            <a:ext cx="8596668" cy="794657"/>
          </a:xfrm>
        </p:spPr>
        <p:txBody>
          <a:bodyPr>
            <a:normAutofit fontScale="90000"/>
          </a:bodyPr>
          <a:lstStyle/>
          <a:p>
            <a:r>
              <a:rPr lang="cs-CZ" dirty="0"/>
              <a:t>Otevřené aspekty </a:t>
            </a:r>
            <a:r>
              <a:rPr lang="en-US" dirty="0"/>
              <a:t>Green Deal</a:t>
            </a:r>
            <a:r>
              <a:rPr lang="cs-CZ" dirty="0"/>
              <a:t>u a</a:t>
            </a:r>
            <a:r>
              <a:rPr lang="en-US" dirty="0"/>
              <a:t> Fit-for-5</a:t>
            </a:r>
            <a:r>
              <a:rPr lang="cs-CZ" dirty="0"/>
              <a:t>5</a:t>
            </a:r>
          </a:p>
        </p:txBody>
      </p:sp>
      <p:sp>
        <p:nvSpPr>
          <p:cNvPr id="3" name="Zástupný obsah 2">
            <a:extLst>
              <a:ext uri="{FF2B5EF4-FFF2-40B4-BE49-F238E27FC236}">
                <a16:creationId xmlns:a16="http://schemas.microsoft.com/office/drawing/2014/main" id="{617CA346-32E9-F10C-42CD-A0EF7B7053ED}"/>
              </a:ext>
            </a:extLst>
          </p:cNvPr>
          <p:cNvSpPr>
            <a:spLocks noGrp="1"/>
          </p:cNvSpPr>
          <p:nvPr>
            <p:ph idx="1"/>
          </p:nvPr>
        </p:nvSpPr>
        <p:spPr>
          <a:xfrm>
            <a:off x="838200" y="1835564"/>
            <a:ext cx="10515600" cy="4351338"/>
          </a:xfrm>
        </p:spPr>
        <p:txBody>
          <a:bodyPr>
            <a:normAutofit/>
          </a:bodyPr>
          <a:lstStyle/>
          <a:p>
            <a:pPr marL="0" indent="0">
              <a:buNone/>
            </a:pPr>
            <a:r>
              <a:rPr lang="cs-CZ" sz="2000" dirty="0"/>
              <a:t>V revizi směrnice ETS z roku 2023 umožňuje prováděcí akt o trvalém CCU nezaplatit povolenky ETS, když je fosilní CO2 zachyceno a trvale chemicky vázáno v produktu takovým způsobem, že CO2 není uvolněno na konci životnosti. </a:t>
            </a:r>
          </a:p>
          <a:p>
            <a:pPr marL="0" indent="0">
              <a:buNone/>
            </a:pPr>
            <a:r>
              <a:rPr lang="cs-CZ" sz="2000" dirty="0"/>
              <a:t>Revize ETS také stanoví, že když je uhlík zachycen a použit způsobem, který není trvale chemicky vázaný, podle prováděcího aktu, například v palivech jako jsou obnovitelná paliva non-biologického původu (RFNBO) nebo recyklovaná uhlíková paliva (RCF), musí být povolenky ETS zaplaceny instalací, kde poprvé vznikají.</a:t>
            </a:r>
            <a:endParaRPr lang="cs-CZ" sz="2000" dirty="0">
              <a:solidFill>
                <a:srgbClr val="000000"/>
              </a:solidFill>
              <a:latin typeface="Aptos" panose="020B0004020202020204" pitchFamily="34" charset="0"/>
            </a:endParaRPr>
          </a:p>
          <a:p>
            <a:pPr marL="0" indent="0">
              <a:buNone/>
            </a:pPr>
            <a:endParaRPr lang="cs-CZ" sz="2000" b="0" i="0" u="none" strike="noStrike" baseline="0" dirty="0">
              <a:solidFill>
                <a:srgbClr val="000000"/>
              </a:solidFill>
              <a:latin typeface="Aptos" panose="020B0004020202020204" pitchFamily="34" charset="0"/>
            </a:endParaRPr>
          </a:p>
          <a:p>
            <a:pPr marL="0" indent="0" algn="l">
              <a:buNone/>
            </a:pPr>
            <a:r>
              <a:rPr lang="cs-CZ" sz="1700" dirty="0" err="1">
                <a:solidFill>
                  <a:srgbClr val="000000"/>
                </a:solidFill>
                <a:latin typeface="Aptos" panose="020B0004020202020204" pitchFamily="34" charset="0"/>
              </a:rPr>
              <a:t>See</a:t>
            </a:r>
            <a:r>
              <a:rPr lang="cs-CZ" sz="1700" b="0" i="0" u="none" strike="noStrike" baseline="0" dirty="0">
                <a:solidFill>
                  <a:srgbClr val="000000"/>
                </a:solidFill>
                <a:latin typeface="Aptos" panose="020B0004020202020204" pitchFamily="34" charset="0"/>
              </a:rPr>
              <a:t>: </a:t>
            </a:r>
            <a:r>
              <a:rPr lang="en-US" sz="1700" b="0" i="1" u="none" strike="noStrike" baseline="0" dirty="0">
                <a:solidFill>
                  <a:srgbClr val="000000"/>
                </a:solidFill>
                <a:latin typeface="Aptos" panose="020B0004020202020204" pitchFamily="34" charset="0"/>
              </a:rPr>
              <a:t>C(2024)5294; COMMISSION DELEGATED REGULATION (EU) …/... supplementing Directive 2003/87/EC of the European Parliament and of the Council as regards the requirements for considering that greenhouse gases have become permanently chemically bound in a product; available at: </a:t>
            </a:r>
            <a:r>
              <a:rPr lang="en-US" sz="1700" b="0" i="1" u="none" strike="noStrike" baseline="0" dirty="0">
                <a:solidFill>
                  <a:srgbClr val="467885"/>
                </a:solidFill>
                <a:latin typeface="Aptos" panose="020B0004020202020204" pitchFamily="34" charset="0"/>
              </a:rPr>
              <a:t>https://eur-lex.europa.eu/legal-content/EN/TXT/?uri=PI_COM:C(2024)5294 </a:t>
            </a:r>
            <a:r>
              <a:rPr lang="en-US" sz="1700" b="0" i="1" u="none" strike="noStrike" baseline="0" dirty="0">
                <a:solidFill>
                  <a:srgbClr val="000000"/>
                </a:solidFill>
                <a:latin typeface="Aptos" panose="020B0004020202020204" pitchFamily="34" charset="0"/>
              </a:rPr>
              <a:t>; </a:t>
            </a:r>
            <a:r>
              <a:rPr lang="en-US" sz="1700" b="1" i="1" u="none" strike="noStrike" baseline="0" dirty="0">
                <a:solidFill>
                  <a:srgbClr val="000000"/>
                </a:solidFill>
                <a:latin typeface="Aptos" panose="020B0004020202020204" pitchFamily="34" charset="0"/>
              </a:rPr>
              <a:t>hereinafter referred to as “DA for permanent CCU” </a:t>
            </a:r>
            <a:endParaRPr lang="en-US" sz="1700" b="0" i="1" u="none" strike="noStrike" baseline="0" dirty="0">
              <a:solidFill>
                <a:srgbClr val="000000"/>
              </a:solidFill>
              <a:latin typeface="Aptos" panose="020B0004020202020204" pitchFamily="34" charset="0"/>
            </a:endParaRPr>
          </a:p>
          <a:p>
            <a:pPr marL="0" indent="0">
              <a:buNone/>
            </a:pPr>
            <a:endParaRPr lang="en-US" sz="2000" b="0" i="1" u="none" strike="noStrike" baseline="0" dirty="0">
              <a:solidFill>
                <a:srgbClr val="000000"/>
              </a:solidFill>
              <a:latin typeface="Aptos" panose="020B0004020202020204" pitchFamily="34" charset="0"/>
            </a:endParaRPr>
          </a:p>
          <a:p>
            <a:pPr marL="0" indent="0">
              <a:buNone/>
            </a:pPr>
            <a:endParaRPr lang="en-US" sz="2000" b="0" i="0" u="none" strike="noStrike" baseline="0" dirty="0">
              <a:solidFill>
                <a:srgbClr val="000000"/>
              </a:solidFill>
              <a:latin typeface="Aptos" panose="020B0004020202020204" pitchFamily="34" charset="0"/>
            </a:endParaRPr>
          </a:p>
          <a:p>
            <a:pPr marL="0" indent="0">
              <a:buNone/>
            </a:pPr>
            <a:endParaRPr lang="cs-CZ" dirty="0"/>
          </a:p>
        </p:txBody>
      </p:sp>
    </p:spTree>
    <p:extLst>
      <p:ext uri="{BB962C8B-B14F-4D97-AF65-F5344CB8AC3E}">
        <p14:creationId xmlns:p14="http://schemas.microsoft.com/office/powerpoint/2010/main" val="3010658667"/>
      </p:ext>
    </p:extLst>
  </p:cSld>
  <p:clrMapOvr>
    <a:masterClrMapping/>
  </p:clrMapOvr>
</p:sld>
</file>

<file path=ppt/theme/theme1.xml><?xml version="1.0" encoding="utf-8"?>
<a:theme xmlns:a="http://schemas.openxmlformats.org/drawingml/2006/main" name="Fazeta">
  <a:themeElements>
    <a:clrScheme name="Faz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z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z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2049</TotalTime>
  <Words>2454</Words>
  <Application>Microsoft Office PowerPoint</Application>
  <PresentationFormat>Širokoúhlá obrazovka</PresentationFormat>
  <Paragraphs>114</Paragraphs>
  <Slides>18</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18</vt:i4>
      </vt:variant>
    </vt:vector>
  </HeadingPairs>
  <TitlesOfParts>
    <vt:vector size="25" baseType="lpstr">
      <vt:lpstr>Aptos</vt:lpstr>
      <vt:lpstr>Arial</vt:lpstr>
      <vt:lpstr>Calibri</vt:lpstr>
      <vt:lpstr>Roboto</vt:lpstr>
      <vt:lpstr>Trebuchet MS</vt:lpstr>
      <vt:lpstr>Wingdings 3</vt:lpstr>
      <vt:lpstr>Fazeta</vt:lpstr>
      <vt:lpstr>Nový pohled na dekarbonizaci z legislativního pohledu </vt:lpstr>
      <vt:lpstr>Obsah</vt:lpstr>
      <vt:lpstr>Tranzice chemického průmyslu k uhlíkové neutralitě (viz CHF 2024)</vt:lpstr>
      <vt:lpstr>Technologie pro dosažení uhlíkové neutrality</vt:lpstr>
      <vt:lpstr>Technologie pro dosažení uhlíkové neutrality</vt:lpstr>
      <vt:lpstr>Vybrané technologie pro dosažení uhlíkové neutrality</vt:lpstr>
      <vt:lpstr>Vybrané technologie pro dosažení uhlíkové neutrality</vt:lpstr>
      <vt:lpstr>Úvod do problematiky regulace CCU</vt:lpstr>
      <vt:lpstr>Otevřené aspekty Green Dealu a Fit-for-55</vt:lpstr>
      <vt:lpstr>Otevřené aspekty Green Dealu a Fit-for-55</vt:lpstr>
      <vt:lpstr>Otevřené aspekty Green Dealu a Fit-for-55</vt:lpstr>
      <vt:lpstr>Otevřené aspekty Green Dealu a Fit-for-55</vt:lpstr>
      <vt:lpstr>Politický rámec - hlavní výzvy</vt:lpstr>
      <vt:lpstr>Politický rámec - hlavní výzvy</vt:lpstr>
      <vt:lpstr>Politický rámec - hlavní výzvy</vt:lpstr>
      <vt:lpstr>Politický rámec - hlavní výzvy</vt:lpstr>
      <vt:lpstr>Politický rámec - hlavní výzvy</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Ivan Souček</dc:creator>
  <cp:lastModifiedBy>Ivan Souček</cp:lastModifiedBy>
  <cp:revision>2</cp:revision>
  <dcterms:created xsi:type="dcterms:W3CDTF">2025-02-14T15:52:12Z</dcterms:created>
  <dcterms:modified xsi:type="dcterms:W3CDTF">2025-09-18T15:03:29Z</dcterms:modified>
</cp:coreProperties>
</file>