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340" r:id="rId8"/>
    <p:sldId id="329" r:id="rId9"/>
    <p:sldId id="345" r:id="rId10"/>
    <p:sldId id="384" r:id="rId11"/>
    <p:sldId id="331" r:id="rId12"/>
    <p:sldId id="385" r:id="rId13"/>
    <p:sldId id="311" r:id="rId14"/>
    <p:sldId id="334" r:id="rId15"/>
    <p:sldId id="366" r:id="rId16"/>
    <p:sldId id="382" r:id="rId17"/>
  </p:sldIdLst>
  <p:sldSz cx="24384000" cy="13716000"/>
  <p:notesSz cx="6858000" cy="9144000"/>
  <p:defaultTextStyle>
    <a:lvl1pPr defTabSz="1071562">
      <a:defRPr sz="4200">
        <a:latin typeface="Arial"/>
        <a:ea typeface="Arial"/>
        <a:cs typeface="Arial"/>
        <a:sym typeface="Arial"/>
      </a:defRPr>
    </a:lvl1pPr>
    <a:lvl2pPr indent="457200" defTabSz="1071562">
      <a:defRPr sz="4200">
        <a:latin typeface="Arial"/>
        <a:ea typeface="Arial"/>
        <a:cs typeface="Arial"/>
        <a:sym typeface="Arial"/>
      </a:defRPr>
    </a:lvl2pPr>
    <a:lvl3pPr indent="914400" defTabSz="1071562">
      <a:defRPr sz="4200">
        <a:latin typeface="Arial"/>
        <a:ea typeface="Arial"/>
        <a:cs typeface="Arial"/>
        <a:sym typeface="Arial"/>
      </a:defRPr>
    </a:lvl3pPr>
    <a:lvl4pPr indent="1371600" defTabSz="1071562">
      <a:defRPr sz="4200">
        <a:latin typeface="Arial"/>
        <a:ea typeface="Arial"/>
        <a:cs typeface="Arial"/>
        <a:sym typeface="Arial"/>
      </a:defRPr>
    </a:lvl4pPr>
    <a:lvl5pPr indent="1828800" defTabSz="1071562">
      <a:defRPr sz="4200">
        <a:latin typeface="Arial"/>
        <a:ea typeface="Arial"/>
        <a:cs typeface="Arial"/>
        <a:sym typeface="Arial"/>
      </a:defRPr>
    </a:lvl5pPr>
    <a:lvl6pPr indent="2286000" defTabSz="1071562">
      <a:defRPr sz="4200">
        <a:latin typeface="Arial"/>
        <a:ea typeface="Arial"/>
        <a:cs typeface="Arial"/>
        <a:sym typeface="Arial"/>
      </a:defRPr>
    </a:lvl6pPr>
    <a:lvl7pPr indent="2743200" defTabSz="1071562">
      <a:defRPr sz="4200">
        <a:latin typeface="Arial"/>
        <a:ea typeface="Arial"/>
        <a:cs typeface="Arial"/>
        <a:sym typeface="Arial"/>
      </a:defRPr>
    </a:lvl7pPr>
    <a:lvl8pPr indent="3200400" defTabSz="1071562">
      <a:defRPr sz="4200">
        <a:latin typeface="Arial"/>
        <a:ea typeface="Arial"/>
        <a:cs typeface="Arial"/>
        <a:sym typeface="Arial"/>
      </a:defRPr>
    </a:lvl8pPr>
    <a:lvl9pPr indent="3657600" defTabSz="1071562">
      <a:defRPr sz="42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21FFC-9E2B-433A-BFC9-84BF109759BC}" v="99" dt="2025-09-15T09:08:20.8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F4F4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E3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E3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E3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8FA"/>
          </a:solidFill>
        </a:fill>
      </a:tcStyle>
    </a:wholeTbl>
    <a:band2H>
      <a:tcTxStyle/>
      <a:tcStyle>
        <a:tcBdr/>
        <a:fill>
          <a:solidFill>
            <a:srgbClr val="F1F4F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C0F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C0F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C0F2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ED2"/>
          </a:solidFill>
        </a:fill>
      </a:tcStyle>
    </a:wholeTbl>
    <a:band2H>
      <a:tcTxStyle/>
      <a:tcStyle>
        <a:tcBdr/>
        <a:fill>
          <a:solidFill>
            <a:srgbClr val="E8E8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4C6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4C6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4C6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3E3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3E3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82" autoAdjust="0"/>
  </p:normalViewPr>
  <p:slideViewPr>
    <p:cSldViewPr>
      <p:cViewPr varScale="1">
        <p:scale>
          <a:sx n="29" d="100"/>
          <a:sy n="29" d="100"/>
        </p:scale>
        <p:origin x="1016" y="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doramaventures-my.sharepoint.com/personal/matej_filip_cz_indorama_net/Documents/250825_CAPEX_Energy_strategy_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Úspora CO2 (T_CO2/kT)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PR_SUM_CO2_Spec!$A$42</c:f>
              <c:strCache>
                <c:ptCount val="1"/>
                <c:pt idx="0">
                  <c:v>Produkce továrny (CO2)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PR_SUM_CO2_Spec!$B$42:$F$42</c:f>
              <c:numCache>
                <c:formatCode>0.00</c:formatCode>
                <c:ptCount val="5"/>
                <c:pt idx="0">
                  <c:v>5.7620909090909089</c:v>
                </c:pt>
                <c:pt idx="1">
                  <c:v>3.4477059483726151</c:v>
                </c:pt>
                <c:pt idx="2">
                  <c:v>3.3749786756453424</c:v>
                </c:pt>
                <c:pt idx="3">
                  <c:v>3.0967968574635241</c:v>
                </c:pt>
                <c:pt idx="4">
                  <c:v>2.1246480257116622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BD1-9786-03F3CC68671A}"/>
            </c:ext>
          </c:extLst>
        </c:ser>
        <c:ser>
          <c:idx val="2"/>
          <c:order val="1"/>
          <c:tx>
            <c:strRef>
              <c:f>PR_SUM_CO2_Spec!$A$43</c:f>
              <c:strCache>
                <c:ptCount val="1"/>
                <c:pt idx="0">
                  <c:v>Optimalizace ohřevu a chlazení celého oddělení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PR_SUM_CO2_Spec!$B$43:$F$43</c:f>
              <c:numCache>
                <c:formatCode>0.00</c:formatCode>
                <c:ptCount val="5"/>
                <c:pt idx="1">
                  <c:v>0.20136363636363636</c:v>
                </c:pt>
                <c:pt idx="2">
                  <c:v>0.20136363636363636</c:v>
                </c:pt>
                <c:pt idx="3">
                  <c:v>0.20136363636363636</c:v>
                </c:pt>
                <c:pt idx="4">
                  <c:v>0.20136363636363636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E-4BD1-9786-03F3CC68671A}"/>
            </c:ext>
          </c:extLst>
        </c:ser>
        <c:ser>
          <c:idx val="3"/>
          <c:order val="2"/>
          <c:tx>
            <c:strRef>
              <c:f>PR_SUM_CO2_Spec!$A$44</c:f>
              <c:strCache>
                <c:ptCount val="1"/>
                <c:pt idx="0">
                  <c:v>Využití zbytkového tepla pro výrobu chladu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PR_SUM_CO2_Spec!$B$44:$F$44</c:f>
              <c:numCache>
                <c:formatCode>0.00</c:formatCode>
                <c:ptCount val="5"/>
                <c:pt idx="1">
                  <c:v>0.30381818181818182</c:v>
                </c:pt>
                <c:pt idx="2">
                  <c:v>0.30381818181818182</c:v>
                </c:pt>
                <c:pt idx="3">
                  <c:v>0.30381818181818182</c:v>
                </c:pt>
                <c:pt idx="4">
                  <c:v>0.30381818181818182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4E-4BD1-9786-03F3CC68671A}"/>
            </c:ext>
          </c:extLst>
        </c:ser>
        <c:ser>
          <c:idx val="4"/>
          <c:order val="3"/>
          <c:tx>
            <c:strRef>
              <c:f>PR_SUM_CO2_Spec!$A$45</c:f>
              <c:strCache>
                <c:ptCount val="1"/>
                <c:pt idx="0">
                  <c:v>Optimalizace vícestupňové odparky spřádací lázně – diverzifikace energií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PR_SUM_CO2_Spec!$B$45:$F$45</c:f>
              <c:numCache>
                <c:formatCode>General</c:formatCode>
                <c:ptCount val="5"/>
                <c:pt idx="4" formatCode="0.00">
                  <c:v>0.4950181818181818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4E-4BD1-9786-03F3CC68671A}"/>
            </c:ext>
          </c:extLst>
        </c:ser>
        <c:ser>
          <c:idx val="5"/>
          <c:order val="4"/>
          <c:tx>
            <c:strRef>
              <c:f>PR_SUM_CO2_Spec!$A$46</c:f>
              <c:strCache>
                <c:ptCount val="1"/>
                <c:pt idx="0">
                  <c:v>Optimalizace kalcinační odparky – elektrifikace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PR_SUM_CO2_Spec!$B$46:$F$46</c:f>
              <c:numCache>
                <c:formatCode>General</c:formatCode>
                <c:ptCount val="5"/>
                <c:pt idx="3" formatCode="0.00">
                  <c:v>0.2781818181818182</c:v>
                </c:pt>
                <c:pt idx="4" formatCode="0.00">
                  <c:v>0.2781818181818182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4E-4BD1-9786-03F3CC68671A}"/>
            </c:ext>
          </c:extLst>
        </c:ser>
        <c:ser>
          <c:idx val="6"/>
          <c:order val="5"/>
          <c:tx>
            <c:strRef>
              <c:f>PR_SUM_CO2_Spec!$A$47</c:f>
              <c:strCache>
                <c:ptCount val="1"/>
                <c:pt idx="0">
                  <c:v>FVE 2MW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PR_SUM_CO2_Spec!$B$47:$F$47</c:f>
              <c:numCache>
                <c:formatCode>General</c:formatCode>
                <c:ptCount val="5"/>
                <c:pt idx="2" formatCode="0.00">
                  <c:v>0.8</c:v>
                </c:pt>
                <c:pt idx="3" formatCode="0.00">
                  <c:v>0.8</c:v>
                </c:pt>
                <c:pt idx="4" formatCode="0.0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4E-4BD1-9786-03F3CC68671A}"/>
            </c:ext>
          </c:extLst>
        </c:ser>
        <c:ser>
          <c:idx val="7"/>
          <c:order val="6"/>
          <c:tx>
            <c:strRef>
              <c:f>PR_SUM_CO2_Spec!$A$48</c:f>
              <c:strCache>
                <c:ptCount val="1"/>
                <c:pt idx="0">
                  <c:v>Plynový parní kotelna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PR_SUM_CO2_Spec!$B$48:$F$48</c:f>
              <c:numCache>
                <c:formatCode>0.00</c:formatCode>
                <c:ptCount val="5"/>
                <c:pt idx="1">
                  <c:v>1.8092031425364761</c:v>
                </c:pt>
                <c:pt idx="2">
                  <c:v>1.8092031425364761</c:v>
                </c:pt>
                <c:pt idx="3">
                  <c:v>1.8092031425364761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4E-4BD1-9786-03F3CC68671A}"/>
            </c:ext>
          </c:extLst>
        </c:ser>
        <c:ser>
          <c:idx val="0"/>
          <c:order val="7"/>
          <c:tx>
            <c:strRef>
              <c:f>PR_SUM_CO2_Spec!$A$49</c:f>
              <c:strCache>
                <c:ptCount val="1"/>
                <c:pt idx="0">
                  <c:v>Kogenerační jednotka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PR_SUM_CO2_Spec!$B$30:$F$30</c:f>
              <c:numCache>
                <c:formatCode>General</c:formatCode>
                <c:ptCount val="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</c:numCache>
            </c:numRef>
          </c:cat>
          <c:val>
            <c:numRef>
              <c:f>PR_SUM_CO2_Spec!$B$49:$F$49</c:f>
              <c:numCache>
                <c:formatCode>General</c:formatCode>
                <c:ptCount val="5"/>
                <c:pt idx="4" formatCode="0.00">
                  <c:v>2.2863337924701561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4E-4BD1-9786-03F3CC6867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2354896"/>
        <c:axId val="362356336"/>
      </c:barChart>
      <c:catAx>
        <c:axId val="362354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2356336"/>
        <c:crosses val="autoZero"/>
        <c:auto val="1"/>
        <c:lblAlgn val="ctr"/>
        <c:lblOffset val="100"/>
        <c:noMultiLvlLbl val="0"/>
      </c:catAx>
      <c:valAx>
        <c:axId val="3623563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T_CO2/KT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crossAx val="36235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89502-A958-4286-A541-EF2A80CC1E3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E7AE00-D54D-4538-9AF3-4E480522B15F}">
      <dgm:prSet phldrT="[Text]" custT="1"/>
      <dgm:spPr/>
      <dgm:t>
        <a:bodyPr/>
        <a:lstStyle/>
        <a:p>
          <a:pPr>
            <a:buNone/>
          </a:pPr>
          <a:endParaRPr lang="cs-CZ" sz="2400" b="1" dirty="0"/>
        </a:p>
        <a:p>
          <a:pPr>
            <a:buNone/>
          </a:pPr>
          <a:r>
            <a:rPr lang="cs-CZ" sz="2400" b="1" dirty="0"/>
            <a:t>Jaké největší překážky v současnosti vnímáte při realizaci projektů na snižování emisí CO₂?</a:t>
          </a:r>
          <a:br>
            <a:rPr lang="cs-CZ" sz="2400" dirty="0"/>
          </a:br>
          <a:endParaRPr lang="cs-CZ" sz="2400" dirty="0"/>
        </a:p>
      </dgm:t>
    </dgm:pt>
    <dgm:pt modelId="{B0DE64DC-2498-4D28-87A4-8439B71C856C}" type="parTrans" cxnId="{F730DA2F-77B3-4A8E-A939-24328CD3B52C}">
      <dgm:prSet/>
      <dgm:spPr/>
      <dgm:t>
        <a:bodyPr/>
        <a:lstStyle/>
        <a:p>
          <a:endParaRPr lang="cs-CZ"/>
        </a:p>
      </dgm:t>
    </dgm:pt>
    <dgm:pt modelId="{AD4452D5-FB13-4BA5-A987-FEEA5D68EDCD}" type="sibTrans" cxnId="{F730DA2F-77B3-4A8E-A939-24328CD3B52C}">
      <dgm:prSet/>
      <dgm:spPr/>
      <dgm:t>
        <a:bodyPr/>
        <a:lstStyle/>
        <a:p>
          <a:endParaRPr lang="cs-CZ"/>
        </a:p>
      </dgm:t>
    </dgm:pt>
    <dgm:pt modelId="{4929F28B-1F48-44C7-ABD7-27EB035A180B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Které legislativní nebo regulatorní požadavky považujete za nejproblematičtější pro rozvoj dekarbonizačních projektů?</a:t>
          </a:r>
          <a:b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E966F14-03FE-44E4-BD84-A6723CE2955F}" type="parTrans" cxnId="{C82C86E0-4EB9-48CD-98D1-19354EF964BD}">
      <dgm:prSet/>
      <dgm:spPr/>
      <dgm:t>
        <a:bodyPr/>
        <a:lstStyle/>
        <a:p>
          <a:endParaRPr lang="cs-CZ"/>
        </a:p>
      </dgm:t>
    </dgm:pt>
    <dgm:pt modelId="{A07074DE-37E8-4A1A-B994-B24B239C50B7}" type="sibTrans" cxnId="{C82C86E0-4EB9-48CD-98D1-19354EF964BD}">
      <dgm:prSet/>
      <dgm:spPr/>
      <dgm:t>
        <a:bodyPr/>
        <a:lstStyle/>
        <a:p>
          <a:endParaRPr lang="cs-CZ"/>
        </a:p>
      </dgm:t>
    </dgm:pt>
    <dgm:pt modelId="{510C593A-BD7A-4C55-8292-29EB54EE74B7}">
      <dgm:prSet phldrT="[Text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Vidíte příležitosti pro společné postupy chemických podniků v Ústeckém kraji?</a:t>
          </a:r>
          <a:br>
            <a:rPr lang="cs-CZ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0F422F2-A02B-4098-9759-242245AD3988}" type="parTrans" cxnId="{2D4BB413-E9E3-473B-8C3D-DF41DA033F97}">
      <dgm:prSet/>
      <dgm:spPr/>
      <dgm:t>
        <a:bodyPr/>
        <a:lstStyle/>
        <a:p>
          <a:endParaRPr lang="cs-CZ"/>
        </a:p>
      </dgm:t>
    </dgm:pt>
    <dgm:pt modelId="{81A08260-4C7B-4D62-A8A1-5E6E563A8D7C}" type="sibTrans" cxnId="{2D4BB413-E9E3-473B-8C3D-DF41DA033F97}">
      <dgm:prSet/>
      <dgm:spPr/>
      <dgm:t>
        <a:bodyPr/>
        <a:lstStyle/>
        <a:p>
          <a:endParaRPr lang="cs-CZ"/>
        </a:p>
      </dgm:t>
    </dgm:pt>
    <dgm:pt modelId="{BC3F1570-CAEC-4720-8C50-E92E90B69478}">
      <dgm:prSet phldrT="[Text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Které formy podpory ze strany státu či EU považujete za nejefektivnější pro realizaci projektů snižujících emise CO₂?</a:t>
          </a:r>
          <a:b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AF27C32-1EDB-4833-97CE-7A3D9527DACF}" type="parTrans" cxnId="{BB0BFA9A-DF78-4D20-B694-1F2608D73DB6}">
      <dgm:prSet/>
      <dgm:spPr/>
      <dgm:t>
        <a:bodyPr/>
        <a:lstStyle/>
        <a:p>
          <a:endParaRPr lang="cs-CZ"/>
        </a:p>
      </dgm:t>
    </dgm:pt>
    <dgm:pt modelId="{11774A4D-8601-4A19-84B8-FFB168C13D96}" type="sibTrans" cxnId="{BB0BFA9A-DF78-4D20-B694-1F2608D73DB6}">
      <dgm:prSet/>
      <dgm:spPr/>
      <dgm:t>
        <a:bodyPr/>
        <a:lstStyle/>
        <a:p>
          <a:endParaRPr lang="cs-CZ"/>
        </a:p>
      </dgm:t>
    </dgm:pt>
    <dgm:pt modelId="{3D5F2DF9-05F7-4A23-8053-F04DD594DB64}">
      <dgm:prSet phldrT="[Text]" custT="1"/>
      <dgm:spPr/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Jaký vliv má cena elektrické energie na Vaši konkurenceschopnost vůči mimoevropským výrobcům?</a:t>
          </a:r>
          <a:b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A5241BDB-557B-4D53-AF70-F52129387E55}" type="parTrans" cxnId="{24610AFB-5493-4F01-9B9A-C2EDE7C4F855}">
      <dgm:prSet/>
      <dgm:spPr/>
      <dgm:t>
        <a:bodyPr/>
        <a:lstStyle/>
        <a:p>
          <a:endParaRPr lang="cs-CZ"/>
        </a:p>
      </dgm:t>
    </dgm:pt>
    <dgm:pt modelId="{3833C63A-FDCB-4B0F-8DB1-607C642BD1B1}" type="sibTrans" cxnId="{24610AFB-5493-4F01-9B9A-C2EDE7C4F855}">
      <dgm:prSet/>
      <dgm:spPr/>
      <dgm:t>
        <a:bodyPr/>
        <a:lstStyle/>
        <a:p>
          <a:endParaRPr lang="cs-CZ"/>
        </a:p>
      </dgm:t>
    </dgm:pt>
    <dgm:pt modelId="{36F64E36-607D-417D-88F9-0E76A077C387}" type="pres">
      <dgm:prSet presAssocID="{25E89502-A958-4286-A541-EF2A80CC1E3E}" presName="cycle" presStyleCnt="0">
        <dgm:presLayoutVars>
          <dgm:dir/>
          <dgm:resizeHandles val="exact"/>
        </dgm:presLayoutVars>
      </dgm:prSet>
      <dgm:spPr/>
    </dgm:pt>
    <dgm:pt modelId="{6FEDAD4E-61AE-463E-949A-CAABD80BA466}" type="pres">
      <dgm:prSet presAssocID="{64E7AE00-D54D-4538-9AF3-4E480522B15F}" presName="node" presStyleLbl="node1" presStyleIdx="0" presStyleCnt="5">
        <dgm:presLayoutVars>
          <dgm:bulletEnabled val="1"/>
        </dgm:presLayoutVars>
      </dgm:prSet>
      <dgm:spPr/>
    </dgm:pt>
    <dgm:pt modelId="{B5EEB9FC-9391-4588-A2BA-E7D9E004AD34}" type="pres">
      <dgm:prSet presAssocID="{64E7AE00-D54D-4538-9AF3-4E480522B15F}" presName="spNode" presStyleCnt="0"/>
      <dgm:spPr/>
    </dgm:pt>
    <dgm:pt modelId="{7E9E9908-C55B-4A51-A0E4-7DF124452618}" type="pres">
      <dgm:prSet presAssocID="{AD4452D5-FB13-4BA5-A987-FEEA5D68EDCD}" presName="sibTrans" presStyleLbl="sibTrans1D1" presStyleIdx="0" presStyleCnt="5"/>
      <dgm:spPr/>
    </dgm:pt>
    <dgm:pt modelId="{ED2AEFAA-15C2-4BEC-9C6E-C582F140D7B2}" type="pres">
      <dgm:prSet presAssocID="{4929F28B-1F48-44C7-ABD7-27EB035A180B}" presName="node" presStyleLbl="node1" presStyleIdx="1" presStyleCnt="5">
        <dgm:presLayoutVars>
          <dgm:bulletEnabled val="1"/>
        </dgm:presLayoutVars>
      </dgm:prSet>
      <dgm:spPr/>
    </dgm:pt>
    <dgm:pt modelId="{08E54667-F063-48A7-9D47-101B876F0EB3}" type="pres">
      <dgm:prSet presAssocID="{4929F28B-1F48-44C7-ABD7-27EB035A180B}" presName="spNode" presStyleCnt="0"/>
      <dgm:spPr/>
    </dgm:pt>
    <dgm:pt modelId="{67F3BDB4-9488-49F8-AC97-6A0F85BCB665}" type="pres">
      <dgm:prSet presAssocID="{A07074DE-37E8-4A1A-B994-B24B239C50B7}" presName="sibTrans" presStyleLbl="sibTrans1D1" presStyleIdx="1" presStyleCnt="5"/>
      <dgm:spPr/>
    </dgm:pt>
    <dgm:pt modelId="{FA8261B7-623B-4408-8FCD-EE063100A084}" type="pres">
      <dgm:prSet presAssocID="{510C593A-BD7A-4C55-8292-29EB54EE74B7}" presName="node" presStyleLbl="node1" presStyleIdx="2" presStyleCnt="5" custRadScaleRad="101046" custRadScaleInc="4097">
        <dgm:presLayoutVars>
          <dgm:bulletEnabled val="1"/>
        </dgm:presLayoutVars>
      </dgm:prSet>
      <dgm:spPr/>
    </dgm:pt>
    <dgm:pt modelId="{1E1B16CB-48E8-423F-B652-E8AF948B6C72}" type="pres">
      <dgm:prSet presAssocID="{510C593A-BD7A-4C55-8292-29EB54EE74B7}" presName="spNode" presStyleCnt="0"/>
      <dgm:spPr/>
    </dgm:pt>
    <dgm:pt modelId="{223AA5ED-3955-42B9-893C-805528EAF0B6}" type="pres">
      <dgm:prSet presAssocID="{81A08260-4C7B-4D62-A8A1-5E6E563A8D7C}" presName="sibTrans" presStyleLbl="sibTrans1D1" presStyleIdx="2" presStyleCnt="5"/>
      <dgm:spPr/>
    </dgm:pt>
    <dgm:pt modelId="{AAAF07D9-33CE-40F1-A0E5-4C65D489946F}" type="pres">
      <dgm:prSet presAssocID="{BC3F1570-CAEC-4720-8C50-E92E90B69478}" presName="node" presStyleLbl="node1" presStyleIdx="3" presStyleCnt="5">
        <dgm:presLayoutVars>
          <dgm:bulletEnabled val="1"/>
        </dgm:presLayoutVars>
      </dgm:prSet>
      <dgm:spPr/>
    </dgm:pt>
    <dgm:pt modelId="{17865D7C-2887-4805-B300-6F5E6E19B5FF}" type="pres">
      <dgm:prSet presAssocID="{BC3F1570-CAEC-4720-8C50-E92E90B69478}" presName="spNode" presStyleCnt="0"/>
      <dgm:spPr/>
    </dgm:pt>
    <dgm:pt modelId="{E7A299FA-473B-4E26-BE94-B89F3D902431}" type="pres">
      <dgm:prSet presAssocID="{11774A4D-8601-4A19-84B8-FFB168C13D96}" presName="sibTrans" presStyleLbl="sibTrans1D1" presStyleIdx="3" presStyleCnt="5"/>
      <dgm:spPr/>
    </dgm:pt>
    <dgm:pt modelId="{B830E26E-695A-48BD-AFC6-EF7B5E2B4E72}" type="pres">
      <dgm:prSet presAssocID="{3D5F2DF9-05F7-4A23-8053-F04DD594DB64}" presName="node" presStyleLbl="node1" presStyleIdx="4" presStyleCnt="5">
        <dgm:presLayoutVars>
          <dgm:bulletEnabled val="1"/>
        </dgm:presLayoutVars>
      </dgm:prSet>
      <dgm:spPr/>
    </dgm:pt>
    <dgm:pt modelId="{CCD8AE0C-C0E2-40AB-BCB8-9014A0054587}" type="pres">
      <dgm:prSet presAssocID="{3D5F2DF9-05F7-4A23-8053-F04DD594DB64}" presName="spNode" presStyleCnt="0"/>
      <dgm:spPr/>
    </dgm:pt>
    <dgm:pt modelId="{16FF314A-B1BA-41DD-BEBF-0DBD8A53DC5C}" type="pres">
      <dgm:prSet presAssocID="{3833C63A-FDCB-4B0F-8DB1-607C642BD1B1}" presName="sibTrans" presStyleLbl="sibTrans1D1" presStyleIdx="4" presStyleCnt="5"/>
      <dgm:spPr/>
    </dgm:pt>
  </dgm:ptLst>
  <dgm:cxnLst>
    <dgm:cxn modelId="{C50D6612-11D7-4765-8482-579CAA3B596B}" type="presOf" srcId="{11774A4D-8601-4A19-84B8-FFB168C13D96}" destId="{E7A299FA-473B-4E26-BE94-B89F3D902431}" srcOrd="0" destOrd="0" presId="urn:microsoft.com/office/officeart/2005/8/layout/cycle5"/>
    <dgm:cxn modelId="{2D4BB413-E9E3-473B-8C3D-DF41DA033F97}" srcId="{25E89502-A958-4286-A541-EF2A80CC1E3E}" destId="{510C593A-BD7A-4C55-8292-29EB54EE74B7}" srcOrd="2" destOrd="0" parTransId="{00F422F2-A02B-4098-9759-242245AD3988}" sibTransId="{81A08260-4C7B-4D62-A8A1-5E6E563A8D7C}"/>
    <dgm:cxn modelId="{DD8DE31C-52AD-4B13-AC06-450043217B4B}" type="presOf" srcId="{AD4452D5-FB13-4BA5-A987-FEEA5D68EDCD}" destId="{7E9E9908-C55B-4A51-A0E4-7DF124452618}" srcOrd="0" destOrd="0" presId="urn:microsoft.com/office/officeart/2005/8/layout/cycle5"/>
    <dgm:cxn modelId="{74B35B2C-4E77-4B1B-9C60-E444CAF88359}" type="presOf" srcId="{A07074DE-37E8-4A1A-B994-B24B239C50B7}" destId="{67F3BDB4-9488-49F8-AC97-6A0F85BCB665}" srcOrd="0" destOrd="0" presId="urn:microsoft.com/office/officeart/2005/8/layout/cycle5"/>
    <dgm:cxn modelId="{F730DA2F-77B3-4A8E-A939-24328CD3B52C}" srcId="{25E89502-A958-4286-A541-EF2A80CC1E3E}" destId="{64E7AE00-D54D-4538-9AF3-4E480522B15F}" srcOrd="0" destOrd="0" parTransId="{B0DE64DC-2498-4D28-87A4-8439B71C856C}" sibTransId="{AD4452D5-FB13-4BA5-A987-FEEA5D68EDCD}"/>
    <dgm:cxn modelId="{0B6B5D65-17EA-4C56-9994-5A6CD2C16755}" type="presOf" srcId="{BC3F1570-CAEC-4720-8C50-E92E90B69478}" destId="{AAAF07D9-33CE-40F1-A0E5-4C65D489946F}" srcOrd="0" destOrd="0" presId="urn:microsoft.com/office/officeart/2005/8/layout/cycle5"/>
    <dgm:cxn modelId="{EF8CB856-B2EA-4FBA-BF0C-70C733422BA4}" type="presOf" srcId="{510C593A-BD7A-4C55-8292-29EB54EE74B7}" destId="{FA8261B7-623B-4408-8FCD-EE063100A084}" srcOrd="0" destOrd="0" presId="urn:microsoft.com/office/officeart/2005/8/layout/cycle5"/>
    <dgm:cxn modelId="{A9F62E79-D597-44DF-9057-74AB5FD47227}" type="presOf" srcId="{4929F28B-1F48-44C7-ABD7-27EB035A180B}" destId="{ED2AEFAA-15C2-4BEC-9C6E-C582F140D7B2}" srcOrd="0" destOrd="0" presId="urn:microsoft.com/office/officeart/2005/8/layout/cycle5"/>
    <dgm:cxn modelId="{A9F73E8D-80A2-4C22-845E-F9F7B3242584}" type="presOf" srcId="{81A08260-4C7B-4D62-A8A1-5E6E563A8D7C}" destId="{223AA5ED-3955-42B9-893C-805528EAF0B6}" srcOrd="0" destOrd="0" presId="urn:microsoft.com/office/officeart/2005/8/layout/cycle5"/>
    <dgm:cxn modelId="{BB0BFA9A-DF78-4D20-B694-1F2608D73DB6}" srcId="{25E89502-A958-4286-A541-EF2A80CC1E3E}" destId="{BC3F1570-CAEC-4720-8C50-E92E90B69478}" srcOrd="3" destOrd="0" parTransId="{8AF27C32-1EDB-4833-97CE-7A3D9527DACF}" sibTransId="{11774A4D-8601-4A19-84B8-FFB168C13D96}"/>
    <dgm:cxn modelId="{EB5BB4B0-A7CC-4C21-8A02-5B5EB1A8CB0C}" type="presOf" srcId="{3833C63A-FDCB-4B0F-8DB1-607C642BD1B1}" destId="{16FF314A-B1BA-41DD-BEBF-0DBD8A53DC5C}" srcOrd="0" destOrd="0" presId="urn:microsoft.com/office/officeart/2005/8/layout/cycle5"/>
    <dgm:cxn modelId="{1BC8CCD6-5E58-49C8-BD2E-CCFE0DFC480D}" type="presOf" srcId="{3D5F2DF9-05F7-4A23-8053-F04DD594DB64}" destId="{B830E26E-695A-48BD-AFC6-EF7B5E2B4E72}" srcOrd="0" destOrd="0" presId="urn:microsoft.com/office/officeart/2005/8/layout/cycle5"/>
    <dgm:cxn modelId="{C82C86E0-4EB9-48CD-98D1-19354EF964BD}" srcId="{25E89502-A958-4286-A541-EF2A80CC1E3E}" destId="{4929F28B-1F48-44C7-ABD7-27EB035A180B}" srcOrd="1" destOrd="0" parTransId="{EE966F14-03FE-44E4-BD84-A6723CE2955F}" sibTransId="{A07074DE-37E8-4A1A-B994-B24B239C50B7}"/>
    <dgm:cxn modelId="{CD0060E5-07E7-4639-AC53-75B2C9B4010F}" type="presOf" srcId="{64E7AE00-D54D-4538-9AF3-4E480522B15F}" destId="{6FEDAD4E-61AE-463E-949A-CAABD80BA466}" srcOrd="0" destOrd="0" presId="urn:microsoft.com/office/officeart/2005/8/layout/cycle5"/>
    <dgm:cxn modelId="{AF43DFEA-6646-4482-9B7A-57A757555352}" type="presOf" srcId="{25E89502-A958-4286-A541-EF2A80CC1E3E}" destId="{36F64E36-607D-417D-88F9-0E76A077C387}" srcOrd="0" destOrd="0" presId="urn:microsoft.com/office/officeart/2005/8/layout/cycle5"/>
    <dgm:cxn modelId="{24610AFB-5493-4F01-9B9A-C2EDE7C4F855}" srcId="{25E89502-A958-4286-A541-EF2A80CC1E3E}" destId="{3D5F2DF9-05F7-4A23-8053-F04DD594DB64}" srcOrd="4" destOrd="0" parTransId="{A5241BDB-557B-4D53-AF70-F52129387E55}" sibTransId="{3833C63A-FDCB-4B0F-8DB1-607C642BD1B1}"/>
    <dgm:cxn modelId="{FBA4BED0-88CC-427C-A1ED-61B291935251}" type="presParOf" srcId="{36F64E36-607D-417D-88F9-0E76A077C387}" destId="{6FEDAD4E-61AE-463E-949A-CAABD80BA466}" srcOrd="0" destOrd="0" presId="urn:microsoft.com/office/officeart/2005/8/layout/cycle5"/>
    <dgm:cxn modelId="{8FC96A50-5A8B-451F-A5F6-2F6AB35623A7}" type="presParOf" srcId="{36F64E36-607D-417D-88F9-0E76A077C387}" destId="{B5EEB9FC-9391-4588-A2BA-E7D9E004AD34}" srcOrd="1" destOrd="0" presId="urn:microsoft.com/office/officeart/2005/8/layout/cycle5"/>
    <dgm:cxn modelId="{EA865322-2C98-48D0-854C-4672C4C4EAC9}" type="presParOf" srcId="{36F64E36-607D-417D-88F9-0E76A077C387}" destId="{7E9E9908-C55B-4A51-A0E4-7DF124452618}" srcOrd="2" destOrd="0" presId="urn:microsoft.com/office/officeart/2005/8/layout/cycle5"/>
    <dgm:cxn modelId="{AD4A21CE-814C-41B9-A39B-555566217E05}" type="presParOf" srcId="{36F64E36-607D-417D-88F9-0E76A077C387}" destId="{ED2AEFAA-15C2-4BEC-9C6E-C582F140D7B2}" srcOrd="3" destOrd="0" presId="urn:microsoft.com/office/officeart/2005/8/layout/cycle5"/>
    <dgm:cxn modelId="{DBDE3429-6E93-4481-81B3-0FA1DFB04BA7}" type="presParOf" srcId="{36F64E36-607D-417D-88F9-0E76A077C387}" destId="{08E54667-F063-48A7-9D47-101B876F0EB3}" srcOrd="4" destOrd="0" presId="urn:microsoft.com/office/officeart/2005/8/layout/cycle5"/>
    <dgm:cxn modelId="{DC111983-6630-4C89-8D0F-7D4C61D5F137}" type="presParOf" srcId="{36F64E36-607D-417D-88F9-0E76A077C387}" destId="{67F3BDB4-9488-49F8-AC97-6A0F85BCB665}" srcOrd="5" destOrd="0" presId="urn:microsoft.com/office/officeart/2005/8/layout/cycle5"/>
    <dgm:cxn modelId="{90D3FE6E-2892-46A8-ACC3-136FE4DAF27C}" type="presParOf" srcId="{36F64E36-607D-417D-88F9-0E76A077C387}" destId="{FA8261B7-623B-4408-8FCD-EE063100A084}" srcOrd="6" destOrd="0" presId="urn:microsoft.com/office/officeart/2005/8/layout/cycle5"/>
    <dgm:cxn modelId="{9AF0175B-6883-48D6-9E7D-7BA81408E601}" type="presParOf" srcId="{36F64E36-607D-417D-88F9-0E76A077C387}" destId="{1E1B16CB-48E8-423F-B652-E8AF948B6C72}" srcOrd="7" destOrd="0" presId="urn:microsoft.com/office/officeart/2005/8/layout/cycle5"/>
    <dgm:cxn modelId="{9356DAA3-9684-4A6F-A255-78EC9C1CE100}" type="presParOf" srcId="{36F64E36-607D-417D-88F9-0E76A077C387}" destId="{223AA5ED-3955-42B9-893C-805528EAF0B6}" srcOrd="8" destOrd="0" presId="urn:microsoft.com/office/officeart/2005/8/layout/cycle5"/>
    <dgm:cxn modelId="{C5463AE1-87F2-4D65-9845-05E7F7B06A62}" type="presParOf" srcId="{36F64E36-607D-417D-88F9-0E76A077C387}" destId="{AAAF07D9-33CE-40F1-A0E5-4C65D489946F}" srcOrd="9" destOrd="0" presId="urn:microsoft.com/office/officeart/2005/8/layout/cycle5"/>
    <dgm:cxn modelId="{08F3330A-F90D-46B8-9369-73005E485E9A}" type="presParOf" srcId="{36F64E36-607D-417D-88F9-0E76A077C387}" destId="{17865D7C-2887-4805-B300-6F5E6E19B5FF}" srcOrd="10" destOrd="0" presId="urn:microsoft.com/office/officeart/2005/8/layout/cycle5"/>
    <dgm:cxn modelId="{B440AE16-203C-477B-BE62-EE3BEC037249}" type="presParOf" srcId="{36F64E36-607D-417D-88F9-0E76A077C387}" destId="{E7A299FA-473B-4E26-BE94-B89F3D902431}" srcOrd="11" destOrd="0" presId="urn:microsoft.com/office/officeart/2005/8/layout/cycle5"/>
    <dgm:cxn modelId="{BEF0D802-84E5-4749-8EAA-2CCE68BD2B3F}" type="presParOf" srcId="{36F64E36-607D-417D-88F9-0E76A077C387}" destId="{B830E26E-695A-48BD-AFC6-EF7B5E2B4E72}" srcOrd="12" destOrd="0" presId="urn:microsoft.com/office/officeart/2005/8/layout/cycle5"/>
    <dgm:cxn modelId="{19B3C6B7-43D3-475C-8730-CBA9A2D8BDBF}" type="presParOf" srcId="{36F64E36-607D-417D-88F9-0E76A077C387}" destId="{CCD8AE0C-C0E2-40AB-BCB8-9014A0054587}" srcOrd="13" destOrd="0" presId="urn:microsoft.com/office/officeart/2005/8/layout/cycle5"/>
    <dgm:cxn modelId="{43B87702-2924-450F-9D52-BBFE1425E5CF}" type="presParOf" srcId="{36F64E36-607D-417D-88F9-0E76A077C387}" destId="{16FF314A-B1BA-41DD-BEBF-0DBD8A53DC5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AD4E-61AE-463E-949A-CAABD80BA466}">
      <dsp:nvSpPr>
        <dsp:cNvPr id="0" name=""/>
        <dsp:cNvSpPr/>
      </dsp:nvSpPr>
      <dsp:spPr>
        <a:xfrm>
          <a:off x="6100456" y="3982"/>
          <a:ext cx="3194939" cy="20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Jaké největší překážky v současnosti vnímáte při realizaci projektů na snižování emisí CO₂?</a:t>
          </a:r>
          <a:br>
            <a:rPr lang="cs-CZ" sz="2400" kern="1200" dirty="0"/>
          </a:br>
          <a:endParaRPr lang="cs-CZ" sz="2400" kern="1200" dirty="0"/>
        </a:p>
      </dsp:txBody>
      <dsp:txXfrm>
        <a:off x="6201833" y="105359"/>
        <a:ext cx="2992185" cy="1873956"/>
      </dsp:txXfrm>
    </dsp:sp>
    <dsp:sp modelId="{7E9E9908-C55B-4A51-A0E4-7DF124452618}">
      <dsp:nvSpPr>
        <dsp:cNvPr id="0" name=""/>
        <dsp:cNvSpPr/>
      </dsp:nvSpPr>
      <dsp:spPr>
        <a:xfrm>
          <a:off x="3543956" y="1042338"/>
          <a:ext cx="8307938" cy="8307938"/>
        </a:xfrm>
        <a:custGeom>
          <a:avLst/>
          <a:gdLst/>
          <a:ahLst/>
          <a:cxnLst/>
          <a:rect l="0" t="0" r="0" b="0"/>
          <a:pathLst>
            <a:path>
              <a:moveTo>
                <a:pt x="6180655" y="527952"/>
              </a:moveTo>
              <a:arcTo wR="4153969" hR="4153969" stAng="17952126" swAng="12136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AEFAA-15C2-4BEC-9C6E-C582F140D7B2}">
      <dsp:nvSpPr>
        <dsp:cNvPr id="0" name=""/>
        <dsp:cNvSpPr/>
      </dsp:nvSpPr>
      <dsp:spPr>
        <a:xfrm>
          <a:off x="10051115" y="2874304"/>
          <a:ext cx="3194939" cy="20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Které legislativní nebo regulatorní požadavky považujete za nejproblematičtější pro rozvoj dekarbonizačních projektů?</a:t>
          </a:r>
          <a:b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0152492" y="2975681"/>
        <a:ext cx="2992185" cy="1873956"/>
      </dsp:txXfrm>
    </dsp:sp>
    <dsp:sp modelId="{67F3BDB4-9488-49F8-AC97-6A0F85BCB665}">
      <dsp:nvSpPr>
        <dsp:cNvPr id="0" name=""/>
        <dsp:cNvSpPr/>
      </dsp:nvSpPr>
      <dsp:spPr>
        <a:xfrm>
          <a:off x="3548680" y="1112200"/>
          <a:ext cx="8307938" cy="8307938"/>
        </a:xfrm>
        <a:custGeom>
          <a:avLst/>
          <a:gdLst/>
          <a:ahLst/>
          <a:cxnLst/>
          <a:rect l="0" t="0" r="0" b="0"/>
          <a:pathLst>
            <a:path>
              <a:moveTo>
                <a:pt x="8301472" y="4385652"/>
              </a:moveTo>
              <a:arcTo wR="4153969" hR="4153969" stAng="21791836" swAng="1401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261B7-623B-4408-8FCD-EE063100A084}">
      <dsp:nvSpPr>
        <dsp:cNvPr id="0" name=""/>
        <dsp:cNvSpPr/>
      </dsp:nvSpPr>
      <dsp:spPr>
        <a:xfrm>
          <a:off x="8509000" y="7595574"/>
          <a:ext cx="3194939" cy="20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Vidíte příležitosti pro společné postupy chemických podniků v Ústeckém kraji?</a:t>
          </a:r>
          <a:br>
            <a:rPr lang="cs-CZ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610377" y="7696951"/>
        <a:ext cx="2992185" cy="1873956"/>
      </dsp:txXfrm>
    </dsp:sp>
    <dsp:sp modelId="{223AA5ED-3955-42B9-893C-805528EAF0B6}">
      <dsp:nvSpPr>
        <dsp:cNvPr id="0" name=""/>
        <dsp:cNvSpPr/>
      </dsp:nvSpPr>
      <dsp:spPr>
        <a:xfrm>
          <a:off x="3652826" y="1066462"/>
          <a:ext cx="8307938" cy="8307938"/>
        </a:xfrm>
        <a:custGeom>
          <a:avLst/>
          <a:gdLst/>
          <a:ahLst/>
          <a:cxnLst/>
          <a:rect l="0" t="0" r="0" b="0"/>
          <a:pathLst>
            <a:path>
              <a:moveTo>
                <a:pt x="4527849" y="8291078"/>
              </a:moveTo>
              <a:arcTo wR="4153969" hR="4153969" stAng="5090165" swAng="8315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F07D9-33CE-40F1-A0E5-4C65D489946F}">
      <dsp:nvSpPr>
        <dsp:cNvPr id="0" name=""/>
        <dsp:cNvSpPr/>
      </dsp:nvSpPr>
      <dsp:spPr>
        <a:xfrm>
          <a:off x="3658814" y="7518583"/>
          <a:ext cx="3194939" cy="20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Které formy podpory ze strany státu či EU považujete za nejefektivnější pro realizaci projektů snižujících emise CO₂?</a:t>
          </a:r>
          <a:b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760191" y="7619960"/>
        <a:ext cx="2992185" cy="1873956"/>
      </dsp:txXfrm>
    </dsp:sp>
    <dsp:sp modelId="{E7A299FA-473B-4E26-BE94-B89F3D902431}">
      <dsp:nvSpPr>
        <dsp:cNvPr id="0" name=""/>
        <dsp:cNvSpPr/>
      </dsp:nvSpPr>
      <dsp:spPr>
        <a:xfrm>
          <a:off x="3543956" y="1042338"/>
          <a:ext cx="8307938" cy="8307938"/>
        </a:xfrm>
        <a:custGeom>
          <a:avLst/>
          <a:gdLst/>
          <a:ahLst/>
          <a:cxnLst/>
          <a:rect l="0" t="0" r="0" b="0"/>
          <a:pathLst>
            <a:path>
              <a:moveTo>
                <a:pt x="441202" y="6016984"/>
              </a:moveTo>
              <a:arcTo wR="4153969" hR="4153969" stAng="9201188" swAng="13613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0E26E-695A-48BD-AFC6-EF7B5E2B4E72}">
      <dsp:nvSpPr>
        <dsp:cNvPr id="0" name=""/>
        <dsp:cNvSpPr/>
      </dsp:nvSpPr>
      <dsp:spPr>
        <a:xfrm>
          <a:off x="2149796" y="2874304"/>
          <a:ext cx="3194939" cy="20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Jaký vliv má cena elektrické energie na Vaši konkurenceschopnost vůči mimoevropským výrobcům?</a:t>
          </a:r>
          <a:br>
            <a:rPr lang="cs-CZ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endParaRPr lang="cs-CZ" sz="20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251173" y="2975681"/>
        <a:ext cx="2992185" cy="1873956"/>
      </dsp:txXfrm>
    </dsp:sp>
    <dsp:sp modelId="{16FF314A-B1BA-41DD-BEBF-0DBD8A53DC5C}">
      <dsp:nvSpPr>
        <dsp:cNvPr id="0" name=""/>
        <dsp:cNvSpPr/>
      </dsp:nvSpPr>
      <dsp:spPr>
        <a:xfrm>
          <a:off x="3543956" y="1042338"/>
          <a:ext cx="8307938" cy="8307938"/>
        </a:xfrm>
        <a:custGeom>
          <a:avLst/>
          <a:gdLst/>
          <a:ahLst/>
          <a:cxnLst/>
          <a:rect l="0" t="0" r="0" b="0"/>
          <a:pathLst>
            <a:path>
              <a:moveTo>
                <a:pt x="998609" y="1452272"/>
              </a:moveTo>
              <a:arcTo wR="4153969" hR="4153969" stAng="13234257" swAng="12136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C022B-5015-4C3A-BDC6-01673EF804C6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00D7E-B075-4996-9751-D1EF3C6E6F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130415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48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excel </a:t>
            </a:r>
            <a:r>
              <a:rPr lang="cs-CZ" dirty="0" err="1"/>
              <a:t>sheet</a:t>
            </a:r>
            <a:r>
              <a:rPr lang="cs-CZ" dirty="0"/>
              <a:t> „518_IK_COG_Support_File_A“ </a:t>
            </a:r>
            <a:r>
              <a:rPr lang="cs-CZ" dirty="0" err="1"/>
              <a:t>Tables</a:t>
            </a:r>
            <a:r>
              <a:rPr lang="cs-CZ" dirty="0"/>
              <a:t> and </a:t>
            </a:r>
            <a:r>
              <a:rPr lang="cs-CZ" dirty="0" err="1"/>
              <a:t>diagrams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automatically</a:t>
            </a:r>
            <a:r>
              <a:rPr lang="cs-CZ" dirty="0"/>
              <a:t> </a:t>
            </a:r>
            <a:r>
              <a:rPr lang="cs-CZ" dirty="0" err="1"/>
              <a:t>synchronized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520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CO2 </a:t>
            </a:r>
            <a:r>
              <a:rPr lang="en-GB" dirty="0" err="1"/>
              <a:t>redukce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30868-A465-4436-8C3B-07706CA954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2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30868-A465-4436-8C3B-07706CA954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4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30868-A465-4436-8C3B-07706CA954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2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AF08-F498-DB87-9A41-98034697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CEEEA05-F244-C7D9-9008-DC75946D9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29C8D7F-05F3-1594-6B8B-95143434D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98A831-96B0-4727-5A81-917A21CB3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30868-A465-4436-8C3B-07706CA954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9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Mechanická </a:t>
            </a:r>
            <a:r>
              <a:rPr lang="cs-CZ" b="1" dirty="0" err="1"/>
              <a:t>rekomprese</a:t>
            </a:r>
            <a:r>
              <a:rPr lang="cs-CZ" b="1" dirty="0"/>
              <a:t> páry (MVR)</a:t>
            </a:r>
            <a:r>
              <a:rPr lang="cs-CZ" dirty="0"/>
              <a:t>: </a:t>
            </a:r>
          </a:p>
          <a:p>
            <a:r>
              <a:rPr lang="cs-CZ" dirty="0"/>
              <a:t>Je to energeticky efektivní technologie pro odpařování, která znovu používá </a:t>
            </a:r>
            <a:r>
              <a:rPr lang="cs-CZ" dirty="0" err="1"/>
              <a:t>samovytvořenou</a:t>
            </a:r>
            <a:r>
              <a:rPr lang="cs-CZ" dirty="0"/>
              <a:t> sekundární páru pro snížení potřeby externí energie. </a:t>
            </a:r>
          </a:p>
          <a:p>
            <a:r>
              <a:rPr lang="cs-CZ" dirty="0"/>
              <a:t>Zahrnuje komprimaci nízkoteplotní páry na vyšší tlak a teplotu, aby mohla být znovu použita v procesu odpařování. </a:t>
            </a:r>
          </a:p>
          <a:p>
            <a:r>
              <a:rPr lang="cs-CZ" dirty="0"/>
              <a:t>Využívá se v průmyslu (např. ethanolové závody, potravinářství) pro úsporu energie a snížení provozních nákladů.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30868-A465-4436-8C3B-07706CA954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7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30868-A465-4436-8C3B-07706CA954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3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D30868-A465-4436-8C3B-07706CA954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8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731197" y="13328798"/>
            <a:ext cx="261045" cy="2219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1072866">
              <a:defRPr sz="1600"/>
            </a:lvl1pPr>
          </a:lstStyle>
          <a:p>
            <a:pPr lvl="0">
              <a:defRPr sz="1800"/>
            </a:pPr>
            <a:r>
              <a:rPr sz="1600"/>
              <a:t>‹#›</a:t>
            </a:r>
          </a:p>
        </p:txBody>
      </p:sp>
      <p:sp>
        <p:nvSpPr>
          <p:cNvPr id="20" name="Shape 20"/>
          <p:cNvSpPr/>
          <p:nvPr/>
        </p:nvSpPr>
        <p:spPr>
          <a:xfrm>
            <a:off x="1246673" y="13285887"/>
            <a:ext cx="17346127" cy="307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sz="2000" baseline="31000" dirty="0">
                <a:solidFill>
                  <a:srgbClr val="666666"/>
                </a:solidFill>
              </a:rPr>
              <a:t>©</a:t>
            </a:r>
            <a:r>
              <a:rPr sz="2000" dirty="0">
                <a:solidFill>
                  <a:srgbClr val="797979"/>
                </a:solidFill>
              </a:rPr>
              <a:t>Indorama Ventures PCL             </a:t>
            </a:r>
            <a:r>
              <a:rPr sz="2000" i="1" dirty="0">
                <a:solidFill>
                  <a:srgbClr val="797979"/>
                </a:solidFill>
              </a:rPr>
              <a:t>Our vision: </a:t>
            </a:r>
            <a:r>
              <a:rPr lang="en-US" sz="2000" i="1" dirty="0">
                <a:solidFill>
                  <a:srgbClr val="797979"/>
                </a:solidFill>
              </a:rPr>
              <a:t>To be a world-class sustainable chemical company making great products for society.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70976" y="10412541"/>
            <a:ext cx="22498623" cy="19588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6000">
                <a:solidFill>
                  <a:srgbClr val="18468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2917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5D4F2-1095-9B1B-B581-6101A09C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B5E455-8BF7-C9C0-023A-9B76B27E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3A56F4-70E7-1E86-5F04-7C7A4B87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92CCFE-1E47-EE94-782E-5A7A5704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9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FC244-A6F4-22ED-AAF0-5BA62F02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54C3FD-A0FA-BDB8-E25E-8B209850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4D006C-25A1-4595-4AE4-CBD6B1DD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9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4D3B8-4955-4B6D-9202-46394282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4AB225-105A-729F-72AC-68B07746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9E922E-62C7-12A4-AE27-2B8B75A03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B02DAF-A18E-8E1F-8D4E-E4C3D8A2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77291E-49EC-C3B3-CB3A-0A9FE75B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A42E7E-C02C-ACF8-60F2-860A3B86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9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980B8-51AC-D829-AD74-223C1EAB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87529BC-5D41-2E8D-B99C-5B5B33B9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F5D125-6182-9BD5-46E1-68584038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8CEFC2-F49B-915C-229D-1D05C5EB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D37C69-C7D3-E7B6-5962-9F15D4B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BE8F7D-69C0-70E3-0BC6-D00C8060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9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8F4BE-5DFE-16C8-EE73-C7EF0CD7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9A406A-9E75-30EA-72C2-6C8BECDEF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DBC031-D587-46C0-6C3F-3A0535EC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711C2A-A1A2-EDB1-A038-D72ADC0E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141D2C-F1B0-29E7-F263-C32E3BBD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C5CD2B-38F2-DFAC-B6D9-B07D8E34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52BD93-F84E-CF03-F795-0E8C4DA21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10B52-C96B-FE60-D04E-27A8D5ED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CAB140-44D0-B153-764E-615249BA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9C1F77-5C1F-1DD7-F363-8B681D96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1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2906-2D6D-4C9C-99DE-77EF71D12145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9719-C989-4EA2-A275-D361C6593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8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png" descr="H:\IVL Logo RGB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7968" y="283912"/>
            <a:ext cx="5343130" cy="14945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0744200"/>
            <a:ext cx="22402800" cy="606552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0"/>
            <a:ext cx="22402800" cy="1142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6000">
                <a:solidFill>
                  <a:srgbClr val="18468B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12624874"/>
            <a:ext cx="22402800" cy="612648"/>
          </a:xfrm>
          <a:prstGeom prst="rect">
            <a:avLst/>
          </a:prstGeom>
        </p:spPr>
        <p:txBody>
          <a:bodyPr anchor="ctr"/>
          <a:lstStyle>
            <a:lvl1pPr>
              <a:defRPr sz="32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1376" y="2296777"/>
            <a:ext cx="24352624" cy="799022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05308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 b="1" u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>
                <a:solidFill>
                  <a:srgbClr val="18468B"/>
                </a:solidFill>
              </a:rPr>
              <a:t>Click to edit Master title style</a:t>
            </a:r>
            <a:endParaRPr sz="4800" dirty="0">
              <a:solidFill>
                <a:srgbClr val="18468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4990" y="2286000"/>
            <a:ext cx="22663185" cy="1021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972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EF37B-0328-CDA2-5932-55D0A80F7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A748B2-C8F2-C988-7716-22E22E64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D8EBBE-76C7-79FF-E16B-71480606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BBC4A7-72A8-CAA2-81D2-AC406424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A79879-CC7F-64F2-BAA0-822AF42E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5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72B8C-A545-3861-D6C8-17E105A9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AF546-AE49-FC98-9B26-A8A94F21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C2491F-FA3A-F219-5FD0-D92F19C1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B952D0-1BF8-6E72-B035-B6285C8C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5224B1-1992-BA45-7545-956F2A59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46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5F36B-561E-9E93-9400-305CCD98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0F6AC1-D7D9-9BC3-7F46-650FFDC3D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AC2EE-65EE-07EB-98A7-D330CE51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9AF28B-DA95-0440-9494-F818A802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9FA25B-F762-DF1D-AA85-BA42D812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68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81B66-A52B-E023-9DE7-8C21A5B0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DB8F4-FF33-7EBC-E3CA-A146A25E1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47CB83-C947-8D4B-0864-7C8E8FA67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AE3D04-DF0C-F6C0-F837-136BA81B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F35FD4-811A-8542-AB86-244CE79B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13B142-5DEA-D1CC-C562-B059FFC4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37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99197-3695-A89E-E963-124B15C0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16B12-7302-8BDA-F49F-15BF555C9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0BF62A-E831-5829-30D9-8DD7F53F2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18645C-90ED-B12A-F900-66A97D960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8DA7C3C-857F-3F60-6FD5-7EF64E494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ACE233-A608-3128-3761-F450B2BD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F59E5F-B4E0-271C-D752-AA2ECC51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225E00-7B3B-0B41-345E-607D2EC0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43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H:\IVL Logo RGB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23646" y="12618639"/>
            <a:ext cx="3403057" cy="9518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890897" y="1981200"/>
            <a:ext cx="22662532" cy="0"/>
          </a:xfrm>
          <a:prstGeom prst="line">
            <a:avLst/>
          </a:prstGeom>
          <a:ln w="38100">
            <a:solidFill>
              <a:srgbClr val="18468B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246673" y="13285887"/>
            <a:ext cx="16507927" cy="307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sz="2000" baseline="31000" dirty="0">
                <a:solidFill>
                  <a:srgbClr val="666666"/>
                </a:solidFill>
              </a:rPr>
              <a:t>©</a:t>
            </a:r>
            <a:r>
              <a:rPr sz="2000" dirty="0">
                <a:solidFill>
                  <a:srgbClr val="797979"/>
                </a:solidFill>
              </a:rPr>
              <a:t>Indorama Ventures PCL             </a:t>
            </a:r>
            <a:r>
              <a:rPr sz="2000" i="1" dirty="0">
                <a:solidFill>
                  <a:srgbClr val="797979"/>
                </a:solidFill>
              </a:rPr>
              <a:t>Our vision: </a:t>
            </a:r>
            <a:r>
              <a:rPr lang="en-US" sz="2000" i="1" dirty="0">
                <a:solidFill>
                  <a:srgbClr val="797979"/>
                </a:solidFill>
              </a:rPr>
              <a:t>To be a world-class sustainable chemical company making great products for society.</a:t>
            </a:r>
            <a:endParaRPr sz="2000" i="1" dirty="0">
              <a:solidFill>
                <a:srgbClr val="797979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34990" y="991845"/>
            <a:ext cx="22662531" cy="815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18468B"/>
                </a:solidFill>
              </a:rPr>
              <a:t>Title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4989" y="2201788"/>
            <a:ext cx="22662531" cy="10242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51110" y="13201781"/>
            <a:ext cx="472060" cy="514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fld id="{7FFCD0A7-2433-47FA-B13D-9D73AB5483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</p:sldLayoutIdLst>
  <p:transition spd="med"/>
  <p:hf hdr="0" ftr="0" dt="0"/>
  <p:txStyles>
    <p:titleStyle>
      <a:lvl1pPr defTabSz="1071562" eaLnBrk="1" hangingPunct="1">
        <a:defRPr sz="4800" b="1">
          <a:solidFill>
            <a:srgbClr val="18468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old"/>
        </a:defRPr>
      </a:lvl1pPr>
      <a:lvl2pPr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2pPr>
      <a:lvl3pPr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3pPr>
      <a:lvl4pPr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4pPr>
      <a:lvl5pPr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5pPr>
      <a:lvl6pPr indent="457200"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6pPr>
      <a:lvl7pPr indent="914400"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7pPr>
      <a:lvl8pPr indent="1371600"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8pPr>
      <a:lvl9pPr indent="1828800" defTabSz="1071562" eaLnBrk="1" hangingPunct="1">
        <a:defRPr sz="48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 defTabSz="1071562" eaLnBrk="1" hangingPunct="1">
        <a:spcBef>
          <a:spcPts val="300"/>
        </a:spcBef>
        <a:defRPr sz="3200" b="1">
          <a:solidFill>
            <a:schemeClr val="tx1"/>
          </a:solidFill>
          <a:latin typeface="Arial Bold"/>
          <a:ea typeface="Arial Bold"/>
          <a:cs typeface="Arial Bold"/>
          <a:sym typeface="Arial Bold"/>
        </a:defRPr>
      </a:lvl1pPr>
      <a:lvl2pPr marL="685800" indent="-457200" defTabSz="1071562" eaLnBrk="1" hangingPunct="1">
        <a:spcBef>
          <a:spcPts val="300"/>
        </a:spcBef>
        <a:buSzPct val="120000"/>
        <a:buChar char="•"/>
        <a:defRPr sz="3200" b="1">
          <a:solidFill>
            <a:schemeClr val="tx1"/>
          </a:solidFill>
          <a:latin typeface="Arial Bold"/>
          <a:ea typeface="Arial Bold"/>
          <a:cs typeface="Arial Bold"/>
          <a:sym typeface="Arial Bold"/>
        </a:defRPr>
      </a:lvl2pPr>
      <a:lvl3pPr marL="1143000" indent="-457200" defTabSz="1071562" eaLnBrk="1" hangingPunct="1">
        <a:spcBef>
          <a:spcPts val="300"/>
        </a:spcBef>
        <a:buSzPct val="100000"/>
        <a:buChar char="–"/>
        <a:defRPr sz="3200" b="1">
          <a:solidFill>
            <a:schemeClr val="tx1"/>
          </a:solidFill>
          <a:latin typeface="Arial Bold"/>
          <a:ea typeface="Arial Bold"/>
          <a:cs typeface="Arial Bold"/>
          <a:sym typeface="Arial Bold"/>
        </a:defRPr>
      </a:lvl3pPr>
      <a:lvl4pPr marL="1600200" indent="-457200" defTabSz="1071562" eaLnBrk="1" hangingPunct="1">
        <a:spcBef>
          <a:spcPts val="300"/>
        </a:spcBef>
        <a:buSzPct val="100000"/>
        <a:buChar char="–"/>
        <a:defRPr sz="3200" b="1">
          <a:solidFill>
            <a:schemeClr val="tx1"/>
          </a:solidFill>
          <a:latin typeface="Arial Bold"/>
          <a:ea typeface="Arial Bold"/>
          <a:cs typeface="Arial Bold"/>
          <a:sym typeface="Arial Bold"/>
        </a:defRPr>
      </a:lvl4pPr>
      <a:lvl5pPr marL="342900" indent="1803400" defTabSz="1071562" eaLnBrk="1" hangingPunct="1">
        <a:spcBef>
          <a:spcPts val="300"/>
        </a:spcBef>
        <a:defRPr sz="3200" b="1">
          <a:solidFill>
            <a:schemeClr val="tx1"/>
          </a:solidFill>
          <a:latin typeface="Arial Bold"/>
          <a:ea typeface="Arial Bold"/>
          <a:cs typeface="Arial Bold"/>
          <a:sym typeface="Arial Bold"/>
        </a:defRPr>
      </a:lvl5pPr>
      <a:lvl6pPr marL="3055334" indent="-373170" defTabSz="1071562" eaLnBrk="1" hangingPunct="1">
        <a:spcBef>
          <a:spcPts val="300"/>
        </a:spcBef>
        <a:buSzPct val="100000"/>
        <a:buChar char="•"/>
        <a:defRPr sz="32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6pPr>
      <a:lvl7pPr marL="3591767" indent="-373170" defTabSz="1071562" eaLnBrk="1" hangingPunct="1">
        <a:spcBef>
          <a:spcPts val="300"/>
        </a:spcBef>
        <a:buSzPct val="100000"/>
        <a:buChar char="•"/>
        <a:defRPr sz="32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7pPr>
      <a:lvl8pPr marL="4128199" indent="-373170" defTabSz="1071562" eaLnBrk="1" hangingPunct="1">
        <a:spcBef>
          <a:spcPts val="300"/>
        </a:spcBef>
        <a:buSzPct val="100000"/>
        <a:buChar char="•"/>
        <a:defRPr sz="32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8pPr>
      <a:lvl9pPr marL="4664631" indent="-373169" defTabSz="1071562" eaLnBrk="1" hangingPunct="1">
        <a:spcBef>
          <a:spcPts val="300"/>
        </a:spcBef>
        <a:buSzPct val="100000"/>
        <a:buChar char="•"/>
        <a:defRPr sz="3200">
          <a:solidFill>
            <a:srgbClr val="18468B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1071562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5EF35B-F999-7504-7146-68E33CB1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D17EC1-61BB-5E32-E841-1B3DFA7D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A497F6-4C94-3CA3-3404-AD41B83B6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DF97-5D8F-4872-ABFB-C26C647D650C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1CA285-DF73-4365-9742-C95B84A73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7EFD78-421F-B9EF-72B6-C77B8C46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AD53-14B0-43DE-9709-CE49658736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56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5800" y="6286500"/>
            <a:ext cx="22402800" cy="1142999"/>
          </a:xfrm>
        </p:spPr>
        <p:txBody>
          <a:bodyPr/>
          <a:lstStyle/>
          <a:p>
            <a:pPr algn="ctr">
              <a:buNone/>
            </a:pPr>
            <a:r>
              <a:rPr lang="cs-CZ" dirty="0">
                <a:solidFill>
                  <a:schemeClr val="tx1"/>
                </a:solidFill>
              </a:rPr>
              <a:t>Energetická strategie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cs-CZ" dirty="0" err="1">
                <a:solidFill>
                  <a:schemeClr val="tx1"/>
                </a:solidFill>
              </a:rPr>
              <a:t>Indorama</a:t>
            </a:r>
            <a:r>
              <a:rPr lang="en-GB" dirty="0">
                <a:solidFill>
                  <a:schemeClr val="tx1"/>
                </a:solidFill>
              </a:rPr>
              <a:t> Ventures Mobility Bohemia</a:t>
            </a:r>
            <a:r>
              <a:rPr lang="cs-CZ" dirty="0">
                <a:solidFill>
                  <a:schemeClr val="tx1"/>
                </a:solidFill>
              </a:rPr>
              <a:t> s.r.o.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cs-CZ" dirty="0"/>
              <a:t>25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1A059B-6328-4C80-811A-96BCC04F1D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353800"/>
            <a:ext cx="22402800" cy="606552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057ECAE-DD30-4A99-9132-E0F4202C49C3}"/>
              </a:ext>
            </a:extLst>
          </p:cNvPr>
          <p:cNvSpPr txBox="1"/>
          <p:nvPr/>
        </p:nvSpPr>
        <p:spPr>
          <a:xfrm>
            <a:off x="1219200" y="2743200"/>
            <a:ext cx="2019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Fáze 2 v energetice. Parní kotle doplní kogenerační jednotka na plyn.</a:t>
            </a:r>
          </a:p>
          <a:p>
            <a:r>
              <a:rPr lang="cs-CZ" sz="3200" dirty="0"/>
              <a:t>Absolutní nezávislost na externích sítích či řádech – ostrovní provoz </a:t>
            </a:r>
          </a:p>
          <a:p>
            <a:r>
              <a:rPr lang="cs-CZ" sz="3200" dirty="0"/>
              <a:t>Výroba elektřiny + páry. </a:t>
            </a:r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6E042AF-9864-4F87-9873-1A96B397D198}"/>
              </a:ext>
            </a:extLst>
          </p:cNvPr>
          <p:cNvSpPr txBox="1">
            <a:spLocks/>
          </p:cNvSpPr>
          <p:nvPr/>
        </p:nvSpPr>
        <p:spPr>
          <a:xfrm>
            <a:off x="26324" y="893285"/>
            <a:ext cx="24384000" cy="111254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</a:t>
            </a:r>
            <a:r>
              <a:rPr lang="cs-CZ" sz="3600" dirty="0">
                <a:solidFill>
                  <a:schemeClr val="bg1"/>
                </a:solidFill>
              </a:rPr>
              <a:t>GENERAČNÍ JEDNOTKA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43628D-8226-4F39-B5E3-8F2E3941D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422" y="991845"/>
            <a:ext cx="905926" cy="863508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8FDBF03-71D4-E3F6-932A-455F9F2E97B8}"/>
              </a:ext>
            </a:extLst>
          </p:cNvPr>
          <p:cNvSpPr txBox="1">
            <a:spLocks/>
          </p:cNvSpPr>
          <p:nvPr/>
        </p:nvSpPr>
        <p:spPr>
          <a:xfrm>
            <a:off x="1219200" y="4343400"/>
            <a:ext cx="22329810" cy="877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defTabSz="1071562" eaLnBrk="1" hangingPunct="1">
              <a:spcBef>
                <a:spcPts val="300"/>
              </a:spcBef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685800" indent="-457200" defTabSz="1071562" eaLnBrk="1" hangingPunct="1">
              <a:spcBef>
                <a:spcPts val="300"/>
              </a:spcBef>
              <a:buSzPct val="120000"/>
              <a:buChar char="•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43000" indent="-457200" defTabSz="1071562" eaLnBrk="1" hangingPunct="1">
              <a:spcBef>
                <a:spcPts val="300"/>
              </a:spcBef>
              <a:buSzPct val="100000"/>
              <a:buChar char="–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00200" indent="-457200" defTabSz="1071562" eaLnBrk="1" hangingPunct="1">
              <a:spcBef>
                <a:spcPts val="300"/>
              </a:spcBef>
              <a:buSzPct val="100000"/>
              <a:buChar char="–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342900" indent="1803400" defTabSz="1071562" eaLnBrk="1" hangingPunct="1">
              <a:spcBef>
                <a:spcPts val="300"/>
              </a:spcBef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L="3055334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L="3591767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L="4128199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L="4664631" indent="-373169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rtl="0" fontAlgn="base"/>
            <a:r>
              <a:rPr lang="cs-CZ" sz="4400" u="sng" dirty="0">
                <a:latin typeface="Arial" panose="020B0604020202020204" pitchFamily="34" charset="0"/>
              </a:rPr>
              <a:t>VÝKON</a:t>
            </a:r>
            <a:endParaRPr lang="en-US" sz="4400" u="sng" dirty="0">
              <a:latin typeface="Arial" panose="020B0604020202020204" pitchFamily="34" charset="0"/>
            </a:endParaRPr>
          </a:p>
          <a:p>
            <a:pPr marL="0" indent="0" algn="l" rtl="0" fontAlgn="base"/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cs-CZ" sz="4400" b="0" dirty="0">
                <a:latin typeface="Arial" panose="020B0604020202020204" pitchFamily="34" charset="0"/>
              </a:rPr>
              <a:t>1x20MWt spalovací turbína + </a:t>
            </a:r>
            <a:r>
              <a:rPr lang="en-US" sz="4400" b="0" dirty="0">
                <a:latin typeface="Arial" panose="020B0604020202020204" pitchFamily="34" charset="0"/>
              </a:rPr>
              <a:t>2x10 </a:t>
            </a:r>
            <a:r>
              <a:rPr lang="en-US" sz="4400" b="0" dirty="0" err="1">
                <a:latin typeface="Arial" panose="020B0604020202020204" pitchFamily="34" charset="0"/>
              </a:rPr>
              <a:t>MWt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  <a:r>
              <a:rPr lang="cs-CZ" sz="4400" b="0" dirty="0">
                <a:latin typeface="Arial" panose="020B0604020202020204" pitchFamily="34" charset="0"/>
              </a:rPr>
              <a:t>kotle </a:t>
            </a:r>
            <a:endParaRPr lang="en-US" sz="4400" b="0" dirty="0">
              <a:latin typeface="Arial" panose="020B0604020202020204" pitchFamily="34" charset="0"/>
            </a:endParaRPr>
          </a:p>
          <a:p>
            <a:pPr marL="0" indent="0" algn="l" rtl="0" fontAlgn="base"/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cs-CZ" sz="4400" b="0" dirty="0">
                <a:latin typeface="Arial" panose="020B0604020202020204" pitchFamily="34" charset="0"/>
              </a:rPr>
              <a:t>5MWe výkon</a:t>
            </a:r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0" indent="0" algn="l" rtl="0" fontAlgn="base"/>
            <a:r>
              <a:rPr lang="cs-CZ" sz="4400" u="sng" dirty="0">
                <a:latin typeface="Arial" panose="020B0604020202020204" pitchFamily="34" charset="0"/>
              </a:rPr>
              <a:t>PALIVO</a:t>
            </a:r>
            <a:endParaRPr lang="en-US" sz="4400" u="sng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cs-CZ" sz="4400" b="0" dirty="0">
                <a:latin typeface="Arial" panose="020B0604020202020204" pitchFamily="34" charset="0"/>
              </a:rPr>
              <a:t>Zemní plyn, možnosti zeleného bezemisního paliva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342900" lvl="1" indent="0" algn="l" rtl="0" fontAlgn="base">
              <a:buNone/>
            </a:pPr>
            <a:r>
              <a:rPr lang="en-US" sz="4400" b="0" dirty="0">
                <a:latin typeface="Arial" panose="020B0604020202020204" pitchFamily="34" charset="0"/>
              </a:rPr>
              <a:t>	- </a:t>
            </a:r>
            <a:r>
              <a:rPr lang="cs-CZ" sz="4400" b="0" dirty="0">
                <a:latin typeface="Arial" panose="020B0604020202020204" pitchFamily="34" charset="0"/>
              </a:rPr>
              <a:t>Biopalivo</a:t>
            </a:r>
            <a:endParaRPr lang="en-US" sz="4400" b="0" dirty="0">
              <a:latin typeface="Arial" panose="020B0604020202020204" pitchFamily="34" charset="0"/>
            </a:endParaRPr>
          </a:p>
          <a:p>
            <a:pPr marL="342900" lvl="1" indent="0" algn="l" rtl="0" fontAlgn="base">
              <a:buNone/>
            </a:pPr>
            <a:r>
              <a:rPr lang="en-US" sz="4400" b="0" dirty="0">
                <a:latin typeface="Arial" panose="020B0604020202020204" pitchFamily="34" charset="0"/>
              </a:rPr>
              <a:t>	- </a:t>
            </a:r>
            <a:r>
              <a:rPr lang="cs-CZ" sz="4400" b="0" dirty="0">
                <a:latin typeface="Arial" panose="020B0604020202020204" pitchFamily="34" charset="0"/>
              </a:rPr>
              <a:t>Vodík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3CC8BA9-4E77-BC88-DC3D-A83DBA6C1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9394"/>
              </p:ext>
            </p:extLst>
          </p:nvPr>
        </p:nvGraphicFramePr>
        <p:xfrm>
          <a:off x="16383000" y="2633612"/>
          <a:ext cx="77724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825">
                  <a:extLst>
                    <a:ext uri="{9D8B030D-6E8A-4147-A177-3AD203B41FA5}">
                      <a16:colId xmlns:a16="http://schemas.microsoft.com/office/drawing/2014/main" val="3784591785"/>
                    </a:ext>
                  </a:extLst>
                </a:gridCol>
                <a:gridCol w="4734575">
                  <a:extLst>
                    <a:ext uri="{9D8B030D-6E8A-4147-A177-3AD203B41FA5}">
                      <a16:colId xmlns:a16="http://schemas.microsoft.com/office/drawing/2014/main" val="585743589"/>
                    </a:ext>
                  </a:extLst>
                </a:gridCol>
              </a:tblGrid>
              <a:tr h="872896">
                <a:tc>
                  <a:txBody>
                    <a:bodyPr/>
                    <a:lstStyle/>
                    <a:p>
                      <a:r>
                        <a:rPr lang="cs-CZ" sz="3600" dirty="0"/>
                        <a:t>Úspora CO</a:t>
                      </a:r>
                      <a:r>
                        <a:rPr lang="cs-CZ" sz="3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5187 tun/rok respektive 25060 tun/rok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98200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B1301EE6-6A01-7710-6D56-318A76813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0129" y="8380156"/>
            <a:ext cx="5074867" cy="36321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BA85C0-4B14-DA7F-F2ED-322AAFDD0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8542" y="4871946"/>
            <a:ext cx="6398043" cy="38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D1B69EBB-4E35-4941-A24A-2E50F305A217}"/>
              </a:ext>
            </a:extLst>
          </p:cNvPr>
          <p:cNvSpPr txBox="1">
            <a:spLocks/>
          </p:cNvSpPr>
          <p:nvPr/>
        </p:nvSpPr>
        <p:spPr>
          <a:xfrm>
            <a:off x="26324" y="893285"/>
            <a:ext cx="24384000" cy="111254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dirty="0">
                <a:solidFill>
                  <a:schemeClr val="bg1"/>
                </a:solidFill>
              </a:rPr>
              <a:t>ČASOVÁ OSA - PROJEKTY – CO</a:t>
            </a:r>
            <a:r>
              <a:rPr lang="cs-CZ" sz="3600" baseline="-25000" dirty="0">
                <a:solidFill>
                  <a:schemeClr val="bg1"/>
                </a:solidFill>
              </a:rPr>
              <a:t>2</a:t>
            </a:r>
            <a:r>
              <a:rPr lang="cs-CZ" sz="3600" dirty="0">
                <a:solidFill>
                  <a:schemeClr val="bg1"/>
                </a:solidFill>
              </a:rPr>
              <a:t> STOPA (t_CO</a:t>
            </a:r>
            <a:r>
              <a:rPr lang="cs-CZ" sz="3600" baseline="-25000" dirty="0">
                <a:solidFill>
                  <a:schemeClr val="bg1"/>
                </a:solidFill>
              </a:rPr>
              <a:t>2</a:t>
            </a:r>
            <a:r>
              <a:rPr lang="cs-CZ" sz="3600" dirty="0">
                <a:solidFill>
                  <a:schemeClr val="bg1"/>
                </a:solidFill>
              </a:rPr>
              <a:t> / rok)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E111BF6-148A-4FC1-B96A-24A4F283E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8096"/>
              </p:ext>
            </p:extLst>
          </p:nvPr>
        </p:nvGraphicFramePr>
        <p:xfrm>
          <a:off x="1600200" y="2286000"/>
          <a:ext cx="21183600" cy="10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734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34" y="6450414"/>
            <a:ext cx="22662531" cy="8151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dirty="0"/>
              <a:t>Díky za pozornost!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95981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902BE-9483-CD77-B5CE-11B86B36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90" y="228600"/>
            <a:ext cx="23969710" cy="1382636"/>
          </a:xfrm>
        </p:spPr>
        <p:txBody>
          <a:bodyPr>
            <a:noAutofit/>
          </a:bodyPr>
          <a:lstStyle/>
          <a:p>
            <a:pPr algn="ctr" defTabSz="685800">
              <a:defRPr/>
            </a:pPr>
            <a:r>
              <a:rPr lang="cs-CZ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Problematika cen energií a dekarbonizace – panelová diskuse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BF21D68-D806-4663-8D34-4AE28A9D1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642750"/>
              </p:ext>
            </p:extLst>
          </p:nvPr>
        </p:nvGraphicFramePr>
        <p:xfrm>
          <a:off x="4064000" y="2539014"/>
          <a:ext cx="15395852" cy="973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53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BDC053-4150-40A2-8B2C-6487E5CD8EA4}"/>
              </a:ext>
            </a:extLst>
          </p:cNvPr>
          <p:cNvSpPr txBox="1"/>
          <p:nvPr/>
        </p:nvSpPr>
        <p:spPr>
          <a:xfrm>
            <a:off x="16687800" y="11927800"/>
            <a:ext cx="132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*Kalkulováno pro výrobu 11kT/rok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ADF951F5-3172-47EA-9BF2-237ACFE89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75722"/>
              </p:ext>
            </p:extLst>
          </p:nvPr>
        </p:nvGraphicFramePr>
        <p:xfrm>
          <a:off x="4073976" y="2165672"/>
          <a:ext cx="16288695" cy="39871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429565">
                  <a:extLst>
                    <a:ext uri="{9D8B030D-6E8A-4147-A177-3AD203B41FA5}">
                      <a16:colId xmlns:a16="http://schemas.microsoft.com/office/drawing/2014/main" val="3126690301"/>
                    </a:ext>
                  </a:extLst>
                </a:gridCol>
                <a:gridCol w="5429565">
                  <a:extLst>
                    <a:ext uri="{9D8B030D-6E8A-4147-A177-3AD203B41FA5}">
                      <a16:colId xmlns:a16="http://schemas.microsoft.com/office/drawing/2014/main" val="1805433475"/>
                    </a:ext>
                  </a:extLst>
                </a:gridCol>
                <a:gridCol w="5429565">
                  <a:extLst>
                    <a:ext uri="{9D8B030D-6E8A-4147-A177-3AD203B41FA5}">
                      <a16:colId xmlns:a16="http://schemas.microsoft.com/office/drawing/2014/main" val="3861270197"/>
                    </a:ext>
                  </a:extLst>
                </a:gridCol>
              </a:tblGrid>
              <a:tr h="1345963"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cs-CZ" sz="3600" dirty="0">
                          <a:solidFill>
                            <a:schemeClr val="tx1"/>
                          </a:solidFill>
                        </a:rPr>
                        <a:t>Počáteční spotřeba tepla 2025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600" dirty="0">
                          <a:solidFill>
                            <a:schemeClr val="tx1"/>
                          </a:solidFill>
                        </a:rPr>
                        <a:t>Predikovaná spotřeba tepla 2030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212556446"/>
                  </a:ext>
                </a:extLst>
              </a:tr>
              <a:tr h="1239141">
                <a:tc>
                  <a:txBody>
                    <a:bodyPr/>
                    <a:lstStyle/>
                    <a:p>
                      <a:pPr algn="l"/>
                      <a:r>
                        <a:rPr lang="cs-CZ" sz="3600" dirty="0"/>
                        <a:t>Celková spotřeba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000" b="1" dirty="0"/>
                        <a:t>519 000 GJ</a:t>
                      </a:r>
                      <a:endParaRPr lang="cs-CZ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4000" b="1" dirty="0"/>
                        <a:t>387 700 GJ</a:t>
                      </a:r>
                      <a:endParaRPr lang="cs-CZ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68542268"/>
                  </a:ext>
                </a:extLst>
              </a:tr>
              <a:tr h="1345963">
                <a:tc>
                  <a:txBody>
                    <a:bodyPr/>
                    <a:lstStyle/>
                    <a:p>
                      <a:pPr algn="l"/>
                      <a:r>
                        <a:rPr lang="cs-CZ" sz="3600" dirty="0"/>
                        <a:t>Specifická spotřeba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dirty="0"/>
                        <a:t>47,2 GJ/t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dirty="0"/>
                        <a:t>35,24 GJ/t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000" b="1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63277946"/>
                  </a:ext>
                </a:extLst>
              </a:tr>
            </a:tbl>
          </a:graphicData>
        </a:graphic>
      </p:graphicFrame>
      <p:graphicFrame>
        <p:nvGraphicFramePr>
          <p:cNvPr id="8" name="Tabulka 3">
            <a:extLst>
              <a:ext uri="{FF2B5EF4-FFF2-40B4-BE49-F238E27FC236}">
                <a16:creationId xmlns:a16="http://schemas.microsoft.com/office/drawing/2014/main" id="{8FED9D75-49C9-486C-87FD-59BDD3284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9958"/>
              </p:ext>
            </p:extLst>
          </p:nvPr>
        </p:nvGraphicFramePr>
        <p:xfrm>
          <a:off x="4073976" y="6144669"/>
          <a:ext cx="16288696" cy="40240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44471">
                  <a:extLst>
                    <a:ext uri="{9D8B030D-6E8A-4147-A177-3AD203B41FA5}">
                      <a16:colId xmlns:a16="http://schemas.microsoft.com/office/drawing/2014/main" val="3126690301"/>
                    </a:ext>
                  </a:extLst>
                </a:gridCol>
                <a:gridCol w="5318757">
                  <a:extLst>
                    <a:ext uri="{9D8B030D-6E8A-4147-A177-3AD203B41FA5}">
                      <a16:colId xmlns:a16="http://schemas.microsoft.com/office/drawing/2014/main" val="1805433475"/>
                    </a:ext>
                  </a:extLst>
                </a:gridCol>
                <a:gridCol w="5625468">
                  <a:extLst>
                    <a:ext uri="{9D8B030D-6E8A-4147-A177-3AD203B41FA5}">
                      <a16:colId xmlns:a16="http://schemas.microsoft.com/office/drawing/2014/main" val="984050078"/>
                    </a:ext>
                  </a:extLst>
                </a:gridCol>
              </a:tblGrid>
              <a:tr h="1365177"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600" dirty="0">
                          <a:solidFill>
                            <a:schemeClr val="tx1"/>
                          </a:solidFill>
                        </a:rPr>
                        <a:t>Počáteční spotřeba elektřiny 2025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dirty="0">
                          <a:solidFill>
                            <a:schemeClr val="tx1"/>
                          </a:solidFill>
                        </a:rPr>
                        <a:t>Predikovaná spotřeba elektřiny 2030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212556446"/>
                  </a:ext>
                </a:extLst>
              </a:tr>
              <a:tr h="1256830">
                <a:tc>
                  <a:txBody>
                    <a:bodyPr/>
                    <a:lstStyle/>
                    <a:p>
                      <a:pPr marL="0" marR="0" lvl="0" indent="0" algn="l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dirty="0"/>
                        <a:t>Celková spotřeba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28 640 </a:t>
                      </a:r>
                      <a:r>
                        <a:rPr lang="cs-CZ" sz="4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endParaRPr lang="cs-CZ" sz="4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cs-CZ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 </a:t>
                      </a:r>
                      <a:r>
                        <a:rPr lang="cs-CZ" sz="4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MWh</a:t>
                      </a:r>
                      <a:endParaRPr lang="en-GB" sz="4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68542268"/>
                  </a:ext>
                </a:extLst>
              </a:tr>
              <a:tr h="1365177">
                <a:tc>
                  <a:txBody>
                    <a:bodyPr/>
                    <a:lstStyle/>
                    <a:p>
                      <a:pPr algn="l"/>
                      <a:r>
                        <a:rPr lang="cs-CZ" sz="3600" dirty="0"/>
                        <a:t>CO</a:t>
                      </a:r>
                      <a:r>
                        <a:rPr lang="cs-CZ" sz="3600" baseline="-25000" dirty="0"/>
                        <a:t>2</a:t>
                      </a:r>
                      <a:r>
                        <a:rPr lang="cs-CZ" sz="3600" dirty="0"/>
                        <a:t> stopa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dirty="0"/>
                        <a:t>64,7 </a:t>
                      </a:r>
                      <a:r>
                        <a:rPr lang="cs-CZ" sz="4000" b="1" dirty="0" err="1"/>
                        <a:t>kT</a:t>
                      </a:r>
                      <a:endParaRPr lang="cs-CZ" sz="4000" b="1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dirty="0"/>
                        <a:t>30 </a:t>
                      </a:r>
                      <a:r>
                        <a:rPr lang="cs-CZ" sz="4000" b="1" dirty="0" err="1"/>
                        <a:t>kT</a:t>
                      </a:r>
                      <a:endParaRPr lang="en-GB" sz="4000" b="1" dirty="0"/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000" b="1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63277946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7AF28657-522F-4849-9095-593629A29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27" y="3654998"/>
            <a:ext cx="905926" cy="86350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597673-FCD7-4210-BFFA-63AD0927D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70" y="7656375"/>
            <a:ext cx="1046440" cy="10464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D073984-3741-482D-A657-3179A8B44189}"/>
              </a:ext>
            </a:extLst>
          </p:cNvPr>
          <p:cNvSpPr txBox="1"/>
          <p:nvPr/>
        </p:nvSpPr>
        <p:spPr>
          <a:xfrm>
            <a:off x="834990" y="10296584"/>
            <a:ext cx="116618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tabLst>
                <a:tab pos="1619250" algn="l"/>
              </a:tabLst>
            </a:pPr>
            <a:r>
              <a:rPr lang="cs-CZ" sz="4800" b="1" dirty="0">
                <a:solidFill>
                  <a:srgbClr val="FF0000"/>
                </a:solidFill>
              </a:rPr>
              <a:t>MOŽNOSTI ÚSPOR:</a:t>
            </a:r>
          </a:p>
          <a:p>
            <a:pPr algn="l"/>
            <a:r>
              <a:rPr lang="cs-CZ" sz="4800" b="1" dirty="0"/>
              <a:t>			Pára   			25 %</a:t>
            </a:r>
          </a:p>
          <a:p>
            <a:pPr algn="l"/>
            <a:r>
              <a:rPr lang="cs-CZ" sz="4800" b="1" dirty="0"/>
              <a:t>			Elektřina 		15 %</a:t>
            </a:r>
          </a:p>
          <a:p>
            <a:pPr algn="l"/>
            <a:r>
              <a:rPr lang="cs-CZ" sz="4800" b="1" dirty="0"/>
              <a:t>			CO</a:t>
            </a:r>
            <a:r>
              <a:rPr lang="cs-CZ" sz="4800" b="1" baseline="-25000" dirty="0"/>
              <a:t>2</a:t>
            </a:r>
            <a:r>
              <a:rPr lang="cs-CZ" sz="4800" b="1" dirty="0"/>
              <a:t> 			53 %</a:t>
            </a:r>
          </a:p>
          <a:p>
            <a:pPr algn="ctr"/>
            <a:r>
              <a:rPr lang="cs-CZ" sz="4800" b="1" dirty="0"/>
              <a:t>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1889FC4-6353-4B60-9322-7735326D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29030AD-B9D8-4665-9FAB-99E7264ABDB5}"/>
              </a:ext>
            </a:extLst>
          </p:cNvPr>
          <p:cNvSpPr txBox="1">
            <a:spLocks/>
          </p:cNvSpPr>
          <p:nvPr/>
        </p:nvSpPr>
        <p:spPr>
          <a:xfrm>
            <a:off x="26324" y="893285"/>
            <a:ext cx="24384000" cy="111254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6000" dirty="0">
                <a:solidFill>
                  <a:schemeClr val="bg1"/>
                </a:solidFill>
              </a:rPr>
              <a:t>ENERGETICKÉ PROJEKTY – MOŽNOSTI ÚSPOR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23564351-654F-472C-B78F-AD35329D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3" name="Tabulka 13">
            <a:extLst>
              <a:ext uri="{FF2B5EF4-FFF2-40B4-BE49-F238E27FC236}">
                <a16:creationId xmlns:a16="http://schemas.microsoft.com/office/drawing/2014/main" id="{9B3D1D76-58C0-49A6-AF20-BADC6C7AB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49626"/>
              </p:ext>
            </p:extLst>
          </p:nvPr>
        </p:nvGraphicFramePr>
        <p:xfrm>
          <a:off x="914122" y="2438400"/>
          <a:ext cx="22326878" cy="10582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4026">
                  <a:extLst>
                    <a:ext uri="{9D8B030D-6E8A-4147-A177-3AD203B41FA5}">
                      <a16:colId xmlns:a16="http://schemas.microsoft.com/office/drawing/2014/main" val="3984531666"/>
                    </a:ext>
                  </a:extLst>
                </a:gridCol>
                <a:gridCol w="7709412">
                  <a:extLst>
                    <a:ext uri="{9D8B030D-6E8A-4147-A177-3AD203B41FA5}">
                      <a16:colId xmlns:a16="http://schemas.microsoft.com/office/drawing/2014/main" val="406470341"/>
                    </a:ext>
                  </a:extLst>
                </a:gridCol>
                <a:gridCol w="5581720">
                  <a:extLst>
                    <a:ext uri="{9D8B030D-6E8A-4147-A177-3AD203B41FA5}">
                      <a16:colId xmlns:a16="http://schemas.microsoft.com/office/drawing/2014/main" val="2421129426"/>
                    </a:ext>
                  </a:extLst>
                </a:gridCol>
                <a:gridCol w="5581720">
                  <a:extLst>
                    <a:ext uri="{9D8B030D-6E8A-4147-A177-3AD203B41FA5}">
                      <a16:colId xmlns:a16="http://schemas.microsoft.com/office/drawing/2014/main" val="1174480991"/>
                    </a:ext>
                  </a:extLst>
                </a:gridCol>
              </a:tblGrid>
              <a:tr h="79611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dirty="0">
                          <a:solidFill>
                            <a:schemeClr val="tx1"/>
                          </a:solidFill>
                        </a:rPr>
                        <a:t>Oddělení spřádací lázně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dirty="0">
                          <a:solidFill>
                            <a:schemeClr val="tx1"/>
                          </a:solidFill>
                        </a:rPr>
                        <a:t>Přádelna kordů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400" dirty="0">
                          <a:solidFill>
                            <a:schemeClr val="tx1"/>
                          </a:solidFill>
                        </a:rPr>
                        <a:t>Oddělení viskózy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85649"/>
                  </a:ext>
                </a:extLst>
              </a:tr>
              <a:tr h="652308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2023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dirty="0"/>
                    </a:p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Optimalizace čerpací stanice spřádací lázně</a:t>
                      </a:r>
                      <a:endParaRPr lang="en-US" sz="3200" dirty="0"/>
                    </a:p>
                    <a:p>
                      <a:pPr algn="ctr"/>
                      <a:endParaRPr lang="cs-CZ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Nový kondenzační systém sušení vlákna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Optimalizace odstředivek </a:t>
                      </a:r>
                      <a:endParaRPr lang="en-US" sz="3200" dirty="0"/>
                    </a:p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957843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2024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Stěrače vlákna na suché straně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dirty="0"/>
                    </a:p>
                    <a:p>
                      <a:pPr algn="ctr"/>
                      <a:endParaRPr lang="cs-CZ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26837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2025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30429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2026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Plynový parní kotelna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85601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2027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Využití zbytkového tepla pro výrobu chladu</a:t>
                      </a:r>
                      <a:endParaRPr lang="en-US" sz="3200" dirty="0"/>
                    </a:p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FVE 2MW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Optimalizace ohřevu a chlazení celého oddělení 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10329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2028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26625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2029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Optimalizace kalcinační odparky – elektrifikace 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15286"/>
                  </a:ext>
                </a:extLst>
              </a:tr>
              <a:tr h="117593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/>
                        <a:t>2030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Optimalizace vícestupňové odparky spřádací lázně – diverzifikace energií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Kogenerační jednotka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58032"/>
                  </a:ext>
                </a:extLst>
              </a:tr>
            </a:tbl>
          </a:graphicData>
        </a:graphic>
      </p:graphicFrame>
      <p:sp>
        <p:nvSpPr>
          <p:cNvPr id="65" name="Nadpis 1">
            <a:extLst>
              <a:ext uri="{FF2B5EF4-FFF2-40B4-BE49-F238E27FC236}">
                <a16:creationId xmlns:a16="http://schemas.microsoft.com/office/drawing/2014/main" id="{0CE6E199-05F0-49D4-ADA0-FA6336A0D0E8}"/>
              </a:ext>
            </a:extLst>
          </p:cNvPr>
          <p:cNvSpPr txBox="1">
            <a:spLocks/>
          </p:cNvSpPr>
          <p:nvPr/>
        </p:nvSpPr>
        <p:spPr>
          <a:xfrm>
            <a:off x="26324" y="893285"/>
            <a:ext cx="24384000" cy="111254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>
                <a:solidFill>
                  <a:schemeClr val="bg1"/>
                </a:solidFill>
              </a:rPr>
              <a:t>PROJEKTY ZAMĚŘENÉ NA ÚSPORU ENERGIÍ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6" name="Obrázek 65">
            <a:extLst>
              <a:ext uri="{FF2B5EF4-FFF2-40B4-BE49-F238E27FC236}">
                <a16:creationId xmlns:a16="http://schemas.microsoft.com/office/drawing/2014/main" id="{1B22F5D1-5E29-4B53-963E-EE5CA547C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74" y="176911"/>
            <a:ext cx="532800" cy="532800"/>
          </a:xfrm>
          <a:prstGeom prst="rect">
            <a:avLst/>
          </a:prstGeom>
        </p:spPr>
      </p:pic>
      <p:pic>
        <p:nvPicPr>
          <p:cNvPr id="67" name="Obrázek 66">
            <a:extLst>
              <a:ext uri="{FF2B5EF4-FFF2-40B4-BE49-F238E27FC236}">
                <a16:creationId xmlns:a16="http://schemas.microsoft.com/office/drawing/2014/main" id="{B36B3FB8-AAFE-42B0-B17B-0A6AC128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65" y="3283185"/>
            <a:ext cx="523220" cy="523220"/>
          </a:xfrm>
          <a:prstGeom prst="rect">
            <a:avLst/>
          </a:prstGeom>
        </p:spPr>
      </p:pic>
      <p:pic>
        <p:nvPicPr>
          <p:cNvPr id="69" name="Obrázek 68">
            <a:extLst>
              <a:ext uri="{FF2B5EF4-FFF2-40B4-BE49-F238E27FC236}">
                <a16:creationId xmlns:a16="http://schemas.microsoft.com/office/drawing/2014/main" id="{588EE27B-1CD2-4204-BF60-CC162A854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8915400"/>
            <a:ext cx="523220" cy="523220"/>
          </a:xfrm>
          <a:prstGeom prst="rect">
            <a:avLst/>
          </a:prstGeom>
        </p:spPr>
      </p:pic>
      <p:pic>
        <p:nvPicPr>
          <p:cNvPr id="71" name="Obrázek 70">
            <a:extLst>
              <a:ext uri="{FF2B5EF4-FFF2-40B4-BE49-F238E27FC236}">
                <a16:creationId xmlns:a16="http://schemas.microsoft.com/office/drawing/2014/main" id="{406B390A-C6FF-43CC-AD2A-BB0BD4F53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220" y="8915400"/>
            <a:ext cx="452963" cy="431754"/>
          </a:xfrm>
          <a:prstGeom prst="rect">
            <a:avLst/>
          </a:prstGeom>
        </p:spPr>
      </p:pic>
      <p:pic>
        <p:nvPicPr>
          <p:cNvPr id="74" name="Obrázek 73">
            <a:extLst>
              <a:ext uri="{FF2B5EF4-FFF2-40B4-BE49-F238E27FC236}">
                <a16:creationId xmlns:a16="http://schemas.microsoft.com/office/drawing/2014/main" id="{9C1A4140-B20D-41F3-9218-B393927B1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783" y="12508278"/>
            <a:ext cx="452963" cy="431754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E97BF458-DCA4-41CE-A683-6E2D66066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49" y="3283185"/>
            <a:ext cx="452963" cy="4317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E6DEB4-9B92-67D7-3A0E-10FE594AF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20" y="3237452"/>
            <a:ext cx="523220" cy="5232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A95E883-3F7A-2BF7-D4F6-665015E986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07" y="11277600"/>
            <a:ext cx="452963" cy="43175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F649DEF-E480-BB72-2CEC-AD5C7ED0A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312" y="8915400"/>
            <a:ext cx="452963" cy="43175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5F1190F-6AFC-3BE2-0059-3314C1D98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07" y="12508278"/>
            <a:ext cx="452963" cy="43175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48C76C6-AD1E-592D-136E-E7EB27722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137" y="8869667"/>
            <a:ext cx="523220" cy="5232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F53C9D-A655-42E7-1025-0E04C8F0B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037" y="4800600"/>
            <a:ext cx="452963" cy="4317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2A9CCE-EBCC-38C7-C2C4-D18DA29ED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638" y="11897380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3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9E72DF-2DF4-43BB-8B19-CCC05E9F6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1110" y="13201782"/>
            <a:ext cx="472060" cy="258506"/>
          </a:xfrm>
        </p:spPr>
        <p:txBody>
          <a:bodyPr/>
          <a:lstStyle/>
          <a:p>
            <a:fld id="{7FFCD0A7-2433-47FA-B13D-9D73AB5483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A1D84B-A8CF-923F-62EF-3838204B1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0" y="4802293"/>
            <a:ext cx="6306430" cy="5544324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CFBF324-5CB8-3248-9ECB-1920F2A48C70}"/>
              </a:ext>
            </a:extLst>
          </p:cNvPr>
          <p:cNvSpPr txBox="1">
            <a:spLocks/>
          </p:cNvSpPr>
          <p:nvPr/>
        </p:nvSpPr>
        <p:spPr>
          <a:xfrm>
            <a:off x="1045756" y="2194910"/>
            <a:ext cx="22329810" cy="1075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defTabSz="1071562" eaLnBrk="1" hangingPunct="1">
              <a:spcBef>
                <a:spcPts val="300"/>
              </a:spcBef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685800" indent="-457200" defTabSz="1071562" eaLnBrk="1" hangingPunct="1">
              <a:spcBef>
                <a:spcPts val="300"/>
              </a:spcBef>
              <a:buSzPct val="120000"/>
              <a:buChar char="•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43000" indent="-457200" defTabSz="1071562" eaLnBrk="1" hangingPunct="1">
              <a:spcBef>
                <a:spcPts val="300"/>
              </a:spcBef>
              <a:buSzPct val="100000"/>
              <a:buChar char="–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00200" indent="-457200" defTabSz="1071562" eaLnBrk="1" hangingPunct="1">
              <a:spcBef>
                <a:spcPts val="300"/>
              </a:spcBef>
              <a:buSzPct val="100000"/>
              <a:buChar char="–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342900" indent="1803400" defTabSz="1071562" eaLnBrk="1" hangingPunct="1">
              <a:spcBef>
                <a:spcPts val="300"/>
              </a:spcBef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L="3055334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L="3591767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L="4128199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L="4664631" indent="-373169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rtl="0" fontAlgn="base"/>
            <a:r>
              <a:rPr lang="cs-CZ" sz="4400" u="sng" dirty="0">
                <a:latin typeface="Arial" panose="020B0604020202020204" pitchFamily="34" charset="0"/>
              </a:rPr>
              <a:t>VÝKON</a:t>
            </a:r>
            <a:endParaRPr lang="en-US" sz="4400" u="sng" dirty="0">
              <a:latin typeface="Arial" panose="020B0604020202020204" pitchFamily="34" charset="0"/>
            </a:endParaRPr>
          </a:p>
          <a:p>
            <a:pPr marL="0" indent="0" algn="l" rtl="0" fontAlgn="base"/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4400" b="0" dirty="0">
                <a:latin typeface="Arial" panose="020B0604020202020204" pitchFamily="34" charset="0"/>
              </a:rPr>
              <a:t>2x10 </a:t>
            </a:r>
            <a:r>
              <a:rPr lang="en-US" sz="4400" b="0" dirty="0" err="1">
                <a:latin typeface="Arial" panose="020B0604020202020204" pitchFamily="34" charset="0"/>
              </a:rPr>
              <a:t>MWt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  <a:r>
              <a:rPr lang="cs-CZ" sz="4400" b="0" dirty="0">
                <a:latin typeface="Arial" panose="020B0604020202020204" pitchFamily="34" charset="0"/>
              </a:rPr>
              <a:t>kotle</a:t>
            </a:r>
            <a:endParaRPr lang="en-US" sz="4400" b="0" dirty="0">
              <a:latin typeface="Arial" panose="020B0604020202020204" pitchFamily="34" charset="0"/>
            </a:endParaRPr>
          </a:p>
          <a:p>
            <a:pPr marL="0" indent="0" algn="l" rtl="0" fontAlgn="base"/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4400" b="0" dirty="0">
                <a:latin typeface="Arial" panose="020B0604020202020204" pitchFamily="34" charset="0"/>
              </a:rPr>
              <a:t>19,5 </a:t>
            </a:r>
            <a:r>
              <a:rPr lang="en-US" sz="4400" b="0" dirty="0" err="1">
                <a:latin typeface="Arial" panose="020B0604020202020204" pitchFamily="34" charset="0"/>
              </a:rPr>
              <a:t>MWt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  <a:r>
              <a:rPr lang="cs-CZ" sz="4400" b="0" dirty="0">
                <a:latin typeface="Arial" panose="020B0604020202020204" pitchFamily="34" charset="0"/>
              </a:rPr>
              <a:t>nejvyšší možný příkon továrny</a:t>
            </a:r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0" indent="0" algn="l" rtl="0" fontAlgn="base"/>
            <a:r>
              <a:rPr lang="cs-CZ" sz="4400" u="sng" dirty="0">
                <a:latin typeface="Arial" panose="020B0604020202020204" pitchFamily="34" charset="0"/>
              </a:rPr>
              <a:t>PALIVO</a:t>
            </a:r>
            <a:endParaRPr lang="en-US" sz="4400" u="sng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cs-CZ" sz="4400" b="0" dirty="0">
                <a:latin typeface="Arial" panose="020B0604020202020204" pitchFamily="34" charset="0"/>
              </a:rPr>
              <a:t>Zemní plyn, možnosti zeleného bezemisního paliva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342900" lvl="1" indent="0" algn="l" rtl="0" fontAlgn="base">
              <a:buNone/>
            </a:pPr>
            <a:r>
              <a:rPr lang="en-US" sz="4400" b="0" dirty="0">
                <a:latin typeface="Arial" panose="020B0604020202020204" pitchFamily="34" charset="0"/>
              </a:rPr>
              <a:t>	- </a:t>
            </a:r>
            <a:r>
              <a:rPr lang="cs-CZ" sz="4400" b="0" dirty="0">
                <a:latin typeface="Arial" panose="020B0604020202020204" pitchFamily="34" charset="0"/>
              </a:rPr>
              <a:t>Biopalivo</a:t>
            </a:r>
            <a:endParaRPr lang="en-US" sz="4400" b="0" dirty="0">
              <a:latin typeface="Arial" panose="020B0604020202020204" pitchFamily="34" charset="0"/>
            </a:endParaRPr>
          </a:p>
          <a:p>
            <a:pPr marL="342900" lvl="1" indent="0" algn="l" rtl="0" fontAlgn="base">
              <a:buNone/>
            </a:pPr>
            <a:r>
              <a:rPr lang="en-US" sz="4400" b="0" dirty="0">
                <a:latin typeface="Arial" panose="020B0604020202020204" pitchFamily="34" charset="0"/>
              </a:rPr>
              <a:t>	- </a:t>
            </a:r>
            <a:r>
              <a:rPr lang="cs-CZ" sz="4400" b="0" dirty="0">
                <a:latin typeface="Arial" panose="020B0604020202020204" pitchFamily="34" charset="0"/>
              </a:rPr>
              <a:t>Vodík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C60E6E2-85F9-DF1F-0754-872720267A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72274"/>
            <a:ext cx="24384000" cy="118512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PLYNOVÁ PARNÍ KOTELNA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C7D78FB-3C3F-B39E-107C-5319A2826C83}"/>
              </a:ext>
            </a:extLst>
          </p:cNvPr>
          <p:cNvSpPr txBox="1"/>
          <p:nvPr/>
        </p:nvSpPr>
        <p:spPr>
          <a:xfrm>
            <a:off x="8486120" y="11521090"/>
            <a:ext cx="1625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Změna vstupní komodity pro výrobu tepla – současnost hnědé uhlí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43CAA00-C3F5-A35D-940C-BBBA223B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89963"/>
              </p:ext>
            </p:extLst>
          </p:nvPr>
        </p:nvGraphicFramePr>
        <p:xfrm>
          <a:off x="17373600" y="2633612"/>
          <a:ext cx="6047928" cy="87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819">
                  <a:extLst>
                    <a:ext uri="{9D8B030D-6E8A-4147-A177-3AD203B41FA5}">
                      <a16:colId xmlns:a16="http://schemas.microsoft.com/office/drawing/2014/main" val="3784591785"/>
                    </a:ext>
                  </a:extLst>
                </a:gridCol>
                <a:gridCol w="3684109">
                  <a:extLst>
                    <a:ext uri="{9D8B030D-6E8A-4147-A177-3AD203B41FA5}">
                      <a16:colId xmlns:a16="http://schemas.microsoft.com/office/drawing/2014/main" val="585743589"/>
                    </a:ext>
                  </a:extLst>
                </a:gridCol>
              </a:tblGrid>
              <a:tr h="872896">
                <a:tc>
                  <a:txBody>
                    <a:bodyPr/>
                    <a:lstStyle/>
                    <a:p>
                      <a:r>
                        <a:rPr lang="cs-CZ" sz="3600" dirty="0"/>
                        <a:t>Úspora CO</a:t>
                      </a:r>
                      <a:r>
                        <a:rPr lang="cs-CZ" sz="3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19873 tun/rok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98200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30FF0109-30AA-75CE-8ED5-D1B04BD45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422" y="991845"/>
            <a:ext cx="905926" cy="8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36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39C3E-8D04-998C-958A-B0BCC7BAB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293193-3471-50D2-44DB-8D2DA2DE6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1110" y="13201782"/>
            <a:ext cx="472060" cy="258506"/>
          </a:xfrm>
        </p:spPr>
        <p:txBody>
          <a:bodyPr/>
          <a:lstStyle/>
          <a:p>
            <a:fld id="{7FFCD0A7-2433-47FA-B13D-9D73AB5483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687A182-6094-B6E1-AFE5-0116F9E64070}"/>
              </a:ext>
            </a:extLst>
          </p:cNvPr>
          <p:cNvSpPr txBox="1">
            <a:spLocks/>
          </p:cNvSpPr>
          <p:nvPr/>
        </p:nvSpPr>
        <p:spPr>
          <a:xfrm>
            <a:off x="1045756" y="2194910"/>
            <a:ext cx="22329810" cy="1075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defTabSz="1071562" eaLnBrk="1" hangingPunct="1">
              <a:spcBef>
                <a:spcPts val="300"/>
              </a:spcBef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685800" indent="-457200" defTabSz="1071562" eaLnBrk="1" hangingPunct="1">
              <a:spcBef>
                <a:spcPts val="300"/>
              </a:spcBef>
              <a:buSzPct val="120000"/>
              <a:buChar char="•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43000" indent="-457200" defTabSz="1071562" eaLnBrk="1" hangingPunct="1">
              <a:spcBef>
                <a:spcPts val="300"/>
              </a:spcBef>
              <a:buSzPct val="100000"/>
              <a:buChar char="–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00200" indent="-457200" defTabSz="1071562" eaLnBrk="1" hangingPunct="1">
              <a:spcBef>
                <a:spcPts val="300"/>
              </a:spcBef>
              <a:buSzPct val="100000"/>
              <a:buChar char="–"/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342900" indent="1803400" defTabSz="1071562" eaLnBrk="1" hangingPunct="1">
              <a:spcBef>
                <a:spcPts val="300"/>
              </a:spcBef>
              <a:defRPr sz="3200" b="1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L="3055334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L="3591767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L="4128199" indent="-373170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L="4664631" indent="-373169" defTabSz="1071562" eaLnBrk="1" hangingPunct="1">
              <a:spcBef>
                <a:spcPts val="300"/>
              </a:spcBef>
              <a:buSzPct val="100000"/>
              <a:buChar char="•"/>
              <a:defRPr sz="3200">
                <a:solidFill>
                  <a:srgbClr val="18468B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rtl="0" fontAlgn="base"/>
            <a:r>
              <a:rPr lang="cs-CZ" sz="4400" u="sng" dirty="0">
                <a:latin typeface="Arial" panose="020B0604020202020204" pitchFamily="34" charset="0"/>
              </a:rPr>
              <a:t>VÝKON</a:t>
            </a:r>
            <a:endParaRPr lang="en-US" sz="4400" u="sng" dirty="0">
              <a:latin typeface="Arial" panose="020B0604020202020204" pitchFamily="34" charset="0"/>
            </a:endParaRPr>
          </a:p>
          <a:p>
            <a:pPr marL="0" indent="0" algn="l" rtl="0" fontAlgn="base"/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US" sz="4400" b="0" dirty="0">
                <a:latin typeface="Arial" panose="020B0604020202020204" pitchFamily="34" charset="0"/>
              </a:rPr>
              <a:t>2 MW</a:t>
            </a:r>
            <a:r>
              <a:rPr lang="cs-CZ" sz="4400" b="0" dirty="0">
                <a:latin typeface="Arial" panose="020B0604020202020204" pitchFamily="34" charset="0"/>
              </a:rPr>
              <a:t>p</a:t>
            </a:r>
            <a:r>
              <a:rPr lang="en-US" sz="4400" b="0" dirty="0">
                <a:latin typeface="Arial" panose="020B0604020202020204" pitchFamily="34" charset="0"/>
              </a:rPr>
              <a:t> </a:t>
            </a:r>
          </a:p>
          <a:p>
            <a:pPr marL="0" indent="0" algn="l" rtl="0" fontAlgn="base"/>
            <a:endParaRPr lang="en-US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cs-CZ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cs-CZ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0" indent="0" algn="l" rtl="0" fontAlgn="base"/>
            <a:r>
              <a:rPr lang="cs-CZ" sz="4400" u="sng" dirty="0">
                <a:latin typeface="Arial" panose="020B0604020202020204" pitchFamily="34" charset="0"/>
              </a:rPr>
              <a:t>Umístění</a:t>
            </a:r>
            <a:endParaRPr lang="en-US" sz="4400" u="sng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endParaRPr lang="cs-CZ" sz="4400" b="0" dirty="0">
              <a:latin typeface="Arial" panose="020B0604020202020204" pitchFamily="34" charset="0"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cs-CZ" sz="4400" b="0" dirty="0">
                <a:latin typeface="Arial" panose="020B0604020202020204" pitchFamily="34" charset="0"/>
              </a:rPr>
              <a:t>Střechy výrobních oddělení</a:t>
            </a: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  <a:p>
            <a:pPr marL="914400" lvl="1" indent="-571500" algn="l" rtl="0" fontAlgn="base">
              <a:buFont typeface="Arial" panose="020B0604020202020204" pitchFamily="34" charset="0"/>
              <a:buChar char="•"/>
            </a:pPr>
            <a:endParaRPr lang="en-US" sz="4400" b="0" dirty="0">
              <a:latin typeface="Arial" panose="020B06040202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EE2804D-8960-D95B-EC5C-40E182EC17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72274"/>
            <a:ext cx="24384000" cy="118512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FOTOVOLTAICKÁ ELEKTRÁRNA 2 MW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A002A6F-BE44-0014-FAA2-42F766B036E9}"/>
              </a:ext>
            </a:extLst>
          </p:cNvPr>
          <p:cNvSpPr txBox="1"/>
          <p:nvPr/>
        </p:nvSpPr>
        <p:spPr>
          <a:xfrm>
            <a:off x="-152400" y="11887200"/>
            <a:ext cx="1493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dirty="0"/>
              <a:t>Pořizovací cena FVE rapidně klesá – návratnosti kolem 4 let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C75A1FA-B857-BEC1-C225-EAAD4EACD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76685"/>
              </p:ext>
            </p:extLst>
          </p:nvPr>
        </p:nvGraphicFramePr>
        <p:xfrm>
          <a:off x="17373600" y="2633612"/>
          <a:ext cx="6047928" cy="87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819">
                  <a:extLst>
                    <a:ext uri="{9D8B030D-6E8A-4147-A177-3AD203B41FA5}">
                      <a16:colId xmlns:a16="http://schemas.microsoft.com/office/drawing/2014/main" val="3784591785"/>
                    </a:ext>
                  </a:extLst>
                </a:gridCol>
                <a:gridCol w="3684109">
                  <a:extLst>
                    <a:ext uri="{9D8B030D-6E8A-4147-A177-3AD203B41FA5}">
                      <a16:colId xmlns:a16="http://schemas.microsoft.com/office/drawing/2014/main" val="585743589"/>
                    </a:ext>
                  </a:extLst>
                </a:gridCol>
              </a:tblGrid>
              <a:tr h="872896">
                <a:tc>
                  <a:txBody>
                    <a:bodyPr/>
                    <a:lstStyle/>
                    <a:p>
                      <a:r>
                        <a:rPr lang="cs-CZ" sz="3600" dirty="0"/>
                        <a:t>Úspora CO</a:t>
                      </a:r>
                      <a:r>
                        <a:rPr lang="cs-CZ" sz="3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800 tun/rok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98200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D764BF9-D809-AE08-BCF9-6DC903C4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00" y="4450413"/>
            <a:ext cx="8581351" cy="60886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19D84D-8FF5-DE96-5187-78CE0F3C4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850" y="926338"/>
            <a:ext cx="1046440" cy="10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3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adpis 1">
            <a:extLst>
              <a:ext uri="{FF2B5EF4-FFF2-40B4-BE49-F238E27FC236}">
                <a16:creationId xmlns:a16="http://schemas.microsoft.com/office/drawing/2014/main" id="{B1C63658-99C5-4ACF-AED9-4A8FB55A87C7}"/>
              </a:ext>
            </a:extLst>
          </p:cNvPr>
          <p:cNvSpPr txBox="1">
            <a:spLocks/>
          </p:cNvSpPr>
          <p:nvPr/>
        </p:nvSpPr>
        <p:spPr>
          <a:xfrm>
            <a:off x="26324" y="893285"/>
            <a:ext cx="24384000" cy="111254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>
                <a:solidFill>
                  <a:schemeClr val="bg1"/>
                </a:solidFill>
              </a:rPr>
              <a:t>Využití zbytkového tepla pro výrobu chladu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88F970-D008-4ECB-9959-24242C38B212}"/>
              </a:ext>
            </a:extLst>
          </p:cNvPr>
          <p:cNvSpPr txBox="1"/>
          <p:nvPr/>
        </p:nvSpPr>
        <p:spPr>
          <a:xfrm>
            <a:off x="1409700" y="2659326"/>
            <a:ext cx="2156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/>
              <a:t>Využití tepla ze oxidačních reaktorů na výrobu chladu za pomocí absorpční jednotky</a:t>
            </a:r>
            <a:endParaRPr lang="en-GB" sz="2800" dirty="0"/>
          </a:p>
          <a:p>
            <a:pPr algn="ctr"/>
            <a:r>
              <a:rPr lang="cs-CZ" sz="2800" dirty="0"/>
              <a:t> 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2126D792-DCEF-4D1A-83B2-CAFA268C2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422" y="991845"/>
            <a:ext cx="905926" cy="863508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CE4684E2-C1FC-4915-B521-91E91469A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850" y="926338"/>
            <a:ext cx="1046440" cy="104644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EB15E3-9FAC-D397-1EC4-F06808F1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81200" y="5172695"/>
            <a:ext cx="4572000" cy="271877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CE5ED33-E068-D258-E04B-AEDC6CEBFAAC}"/>
              </a:ext>
            </a:extLst>
          </p:cNvPr>
          <p:cNvSpPr/>
          <p:nvPr/>
        </p:nvSpPr>
        <p:spPr>
          <a:xfrm>
            <a:off x="3975600" y="5172695"/>
            <a:ext cx="2438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SULFOX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B41BB64-3B34-F4B6-73E8-A272E5E30862}"/>
              </a:ext>
            </a:extLst>
          </p:cNvPr>
          <p:cNvSpPr/>
          <p:nvPr/>
        </p:nvSpPr>
        <p:spPr>
          <a:xfrm>
            <a:off x="3975600" y="8168607"/>
            <a:ext cx="2438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tx1"/>
                </a:solidFill>
              </a:rPr>
              <a:t>Parní expandér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386F4FC-C54A-EBC9-1154-859A6C001708}"/>
              </a:ext>
            </a:extLst>
          </p:cNvPr>
          <p:cNvCxnSpPr>
            <a:cxnSpLocks/>
          </p:cNvCxnSpPr>
          <p:nvPr/>
        </p:nvCxnSpPr>
        <p:spPr>
          <a:xfrm>
            <a:off x="4280400" y="7001495"/>
            <a:ext cx="0" cy="1167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pojnice: pravoúhlá 12">
            <a:extLst>
              <a:ext uri="{FF2B5EF4-FFF2-40B4-BE49-F238E27FC236}">
                <a16:creationId xmlns:a16="http://schemas.microsoft.com/office/drawing/2014/main" id="{967A51B8-4F4A-F0F8-9379-9ED77A73848B}"/>
              </a:ext>
            </a:extLst>
          </p:cNvPr>
          <p:cNvCxnSpPr>
            <a:stCxn id="11" idx="3"/>
            <a:endCxn id="4" idx="1"/>
          </p:cNvCxnSpPr>
          <p:nvPr/>
        </p:nvCxnSpPr>
        <p:spPr>
          <a:xfrm flipV="1">
            <a:off x="6414000" y="6532083"/>
            <a:ext cx="4267200" cy="255092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A273A6FE-2FBA-5C4C-6024-330558E0596A}"/>
              </a:ext>
            </a:extLst>
          </p:cNvPr>
          <p:cNvSpPr/>
          <p:nvPr/>
        </p:nvSpPr>
        <p:spPr>
          <a:xfrm>
            <a:off x="11535496" y="3562164"/>
            <a:ext cx="3673896" cy="182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>
                <a:solidFill>
                  <a:schemeClr val="tx1"/>
                </a:solidFill>
              </a:rPr>
              <a:t>Absorpční jednotka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7DEF5CB2-3B9A-3A77-7329-F42160D9C934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5253200" y="6509180"/>
            <a:ext cx="5778000" cy="2290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8972D86-AA6F-BD00-2E8B-44801B0EBC06}"/>
              </a:ext>
            </a:extLst>
          </p:cNvPr>
          <p:cNvSpPr txBox="1"/>
          <p:nvPr/>
        </p:nvSpPr>
        <p:spPr>
          <a:xfrm>
            <a:off x="15253200" y="5310754"/>
            <a:ext cx="5904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solidFill>
                  <a:schemeClr val="tx1"/>
                </a:solidFill>
              </a:rPr>
              <a:t>Chladící louh </a:t>
            </a:r>
            <a:r>
              <a:rPr lang="en-GB" sz="4800" dirty="0">
                <a:solidFill>
                  <a:schemeClr val="tx1"/>
                </a:solidFill>
              </a:rPr>
              <a:t>1,2MW</a:t>
            </a:r>
            <a:endParaRPr lang="cs-CZ" sz="4800" dirty="0">
              <a:solidFill>
                <a:schemeClr val="tx1"/>
              </a:solidFill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4EDC640-E5DB-9404-D66B-E09B079E9ACD}"/>
              </a:ext>
            </a:extLst>
          </p:cNvPr>
          <p:cNvCxnSpPr>
            <a:cxnSpLocks/>
          </p:cNvCxnSpPr>
          <p:nvPr/>
        </p:nvCxnSpPr>
        <p:spPr>
          <a:xfrm flipV="1">
            <a:off x="6109200" y="7025659"/>
            <a:ext cx="0" cy="1142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641882F-C0E6-52F7-89A6-0EC282BA5D4B}"/>
              </a:ext>
            </a:extLst>
          </p:cNvPr>
          <p:cNvSpPr txBox="1"/>
          <p:nvPr/>
        </p:nvSpPr>
        <p:spPr>
          <a:xfrm>
            <a:off x="1435174" y="7074934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1,5</a:t>
            </a:r>
            <a:r>
              <a:rPr lang="cs-CZ" sz="4400" dirty="0"/>
              <a:t> - 2</a:t>
            </a:r>
            <a:r>
              <a:rPr lang="en-GB" sz="4400" dirty="0"/>
              <a:t>MW</a:t>
            </a:r>
            <a:endParaRPr lang="cs-CZ" sz="44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BF5ECCB-0CC7-AAD6-BAA5-8B53490777B5}"/>
              </a:ext>
            </a:extLst>
          </p:cNvPr>
          <p:cNvSpPr txBox="1"/>
          <p:nvPr/>
        </p:nvSpPr>
        <p:spPr>
          <a:xfrm>
            <a:off x="8636797" y="5390964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160</a:t>
            </a:r>
            <a:r>
              <a:rPr lang="cs-CZ" sz="5400" dirty="0"/>
              <a:t>°C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53CA87C-DB2A-2867-DEA4-4B29DD69DAD5}"/>
              </a:ext>
            </a:extLst>
          </p:cNvPr>
          <p:cNvSpPr txBox="1"/>
          <p:nvPr/>
        </p:nvSpPr>
        <p:spPr>
          <a:xfrm>
            <a:off x="16955606" y="6467963"/>
            <a:ext cx="2074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0 – 5</a:t>
            </a:r>
            <a:r>
              <a:rPr lang="cs-CZ" sz="4400" dirty="0">
                <a:solidFill>
                  <a:schemeClr val="tx1"/>
                </a:solidFill>
              </a:rPr>
              <a:t>°C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61EC6FD8-0143-CFDC-45BE-B7F806C71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606" y="7629365"/>
            <a:ext cx="2160000" cy="1929600"/>
          </a:xfrm>
          <a:prstGeom prst="rect">
            <a:avLst/>
          </a:prstGeom>
        </p:spPr>
      </p:pic>
      <p:sp>
        <p:nvSpPr>
          <p:cNvPr id="33" name="Symbol zákazu 32">
            <a:extLst>
              <a:ext uri="{FF2B5EF4-FFF2-40B4-BE49-F238E27FC236}">
                <a16:creationId xmlns:a16="http://schemas.microsoft.com/office/drawing/2014/main" id="{403B7864-2C29-95FE-9DF5-DFC11AFE69FB}"/>
              </a:ext>
            </a:extLst>
          </p:cNvPr>
          <p:cNvSpPr/>
          <p:nvPr/>
        </p:nvSpPr>
        <p:spPr>
          <a:xfrm>
            <a:off x="16916400" y="7412095"/>
            <a:ext cx="2160000" cy="2160000"/>
          </a:xfrm>
          <a:prstGeom prst="noSmoking">
            <a:avLst>
              <a:gd name="adj" fmla="val 4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400">
              <a:solidFill>
                <a:schemeClr val="tx1"/>
              </a:solidFill>
            </a:endParaRPr>
          </a:p>
        </p:txBody>
      </p:sp>
      <p:cxnSp>
        <p:nvCxnSpPr>
          <p:cNvPr id="35" name="Spojnice: pravoúhlá 34">
            <a:extLst>
              <a:ext uri="{FF2B5EF4-FFF2-40B4-BE49-F238E27FC236}">
                <a16:creationId xmlns:a16="http://schemas.microsoft.com/office/drawing/2014/main" id="{6DF23637-E13A-07CE-FB74-154DFB318FB9}"/>
              </a:ext>
            </a:extLst>
          </p:cNvPr>
          <p:cNvCxnSpPr>
            <a:endCxn id="33" idx="4"/>
          </p:cNvCxnSpPr>
          <p:nvPr/>
        </p:nvCxnSpPr>
        <p:spPr>
          <a:xfrm rot="10800000">
            <a:off x="17996400" y="9572095"/>
            <a:ext cx="2743200" cy="1087000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pojnice: pravoúhlá 39">
            <a:extLst>
              <a:ext uri="{FF2B5EF4-FFF2-40B4-BE49-F238E27FC236}">
                <a16:creationId xmlns:a16="http://schemas.microsoft.com/office/drawing/2014/main" id="{1A77C011-61C0-4245-9DF5-909597CE2F4C}"/>
              </a:ext>
            </a:extLst>
          </p:cNvPr>
          <p:cNvCxnSpPr>
            <a:cxnSpLocks/>
            <a:stCxn id="33" idx="2"/>
          </p:cNvCxnSpPr>
          <p:nvPr/>
        </p:nvCxnSpPr>
        <p:spPr>
          <a:xfrm rot="10800000">
            <a:off x="15253200" y="6989343"/>
            <a:ext cx="1663200" cy="1502752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Obrázek 41">
            <a:extLst>
              <a:ext uri="{FF2B5EF4-FFF2-40B4-BE49-F238E27FC236}">
                <a16:creationId xmlns:a16="http://schemas.microsoft.com/office/drawing/2014/main" id="{B61B7FFC-130E-8887-27C1-F9F4523F408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80850" y="7619881"/>
            <a:ext cx="1257836" cy="1805804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D6BFF744-34E3-C818-1D19-79A074CAF013}"/>
              </a:ext>
            </a:extLst>
          </p:cNvPr>
          <p:cNvSpPr txBox="1"/>
          <p:nvPr/>
        </p:nvSpPr>
        <p:spPr>
          <a:xfrm>
            <a:off x="15959426" y="9262432"/>
            <a:ext cx="1627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tx1"/>
                </a:solidFill>
              </a:rPr>
              <a:t>Yorky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FA0DEB74-60C1-C578-798A-4555C0D2B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7200" y="11163401"/>
            <a:ext cx="3426056" cy="1790599"/>
          </a:xfrm>
          <a:prstGeom prst="rect">
            <a:avLst/>
          </a:prstGeom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FD6ECEF1-8B42-FC2A-4905-F1AE911EF696}"/>
              </a:ext>
            </a:extLst>
          </p:cNvPr>
          <p:cNvSpPr/>
          <p:nvPr/>
        </p:nvSpPr>
        <p:spPr>
          <a:xfrm>
            <a:off x="16210698" y="11177883"/>
            <a:ext cx="3127296" cy="15253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>
                <a:solidFill>
                  <a:schemeClr val="tx1"/>
                </a:solidFill>
              </a:rPr>
              <a:t>Ohřev lázně</a:t>
            </a:r>
          </a:p>
        </p:txBody>
      </p:sp>
      <p:cxnSp>
        <p:nvCxnSpPr>
          <p:cNvPr id="50" name="Spojnice: pravoúhlá 49">
            <a:extLst>
              <a:ext uri="{FF2B5EF4-FFF2-40B4-BE49-F238E27FC236}">
                <a16:creationId xmlns:a16="http://schemas.microsoft.com/office/drawing/2014/main" id="{B8DD0719-9A6F-6152-CF4D-51D3A2352171}"/>
              </a:ext>
            </a:extLst>
          </p:cNvPr>
          <p:cNvCxnSpPr>
            <a:cxnSpLocks/>
          </p:cNvCxnSpPr>
          <p:nvPr/>
        </p:nvCxnSpPr>
        <p:spPr>
          <a:xfrm>
            <a:off x="8545374" y="9083007"/>
            <a:ext cx="4402223" cy="2927157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4DE9150A-EA7C-0AA5-923A-E530DFC0D550}"/>
              </a:ext>
            </a:extLst>
          </p:cNvPr>
          <p:cNvSpPr txBox="1"/>
          <p:nvPr/>
        </p:nvSpPr>
        <p:spPr>
          <a:xfrm>
            <a:off x="8651032" y="6706035"/>
            <a:ext cx="3424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0" i="0" dirty="0">
                <a:solidFill>
                  <a:srgbClr val="040C28"/>
                </a:solidFill>
                <a:effectLst/>
                <a:latin typeface="Google Sans"/>
              </a:rPr>
              <a:t>~</a:t>
            </a:r>
            <a:r>
              <a:rPr lang="cs-CZ" sz="5400" dirty="0">
                <a:solidFill>
                  <a:srgbClr val="040C28"/>
                </a:solidFill>
                <a:latin typeface="Google Sans"/>
              </a:rPr>
              <a:t>0,8 - 1</a:t>
            </a:r>
            <a:r>
              <a:rPr lang="cs-CZ" sz="5400" b="0" i="0" dirty="0">
                <a:solidFill>
                  <a:srgbClr val="040C28"/>
                </a:solidFill>
                <a:effectLst/>
                <a:latin typeface="Google Sans"/>
              </a:rPr>
              <a:t>MW</a:t>
            </a:r>
            <a:endParaRPr lang="cs-CZ" sz="5400" dirty="0"/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E636CB4D-74BD-5723-0872-72A9E5E22E34}"/>
              </a:ext>
            </a:extLst>
          </p:cNvPr>
          <p:cNvSpPr txBox="1"/>
          <p:nvPr/>
        </p:nvSpPr>
        <p:spPr>
          <a:xfrm>
            <a:off x="10757399" y="10049965"/>
            <a:ext cx="2547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0" i="0" dirty="0">
                <a:solidFill>
                  <a:srgbClr val="040C28"/>
                </a:solidFill>
                <a:effectLst/>
                <a:latin typeface="Google Sans"/>
              </a:rPr>
              <a:t>~</a:t>
            </a:r>
            <a:r>
              <a:rPr lang="cs-CZ" sz="5400" b="0" i="0" dirty="0">
                <a:solidFill>
                  <a:srgbClr val="040C28"/>
                </a:solidFill>
                <a:effectLst/>
                <a:latin typeface="Google Sans"/>
              </a:rPr>
              <a:t>0,7MW</a:t>
            </a:r>
            <a:endParaRPr lang="cs-CZ" sz="5400" dirty="0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70E5D2B5-084D-8C11-59DA-51019C820197}"/>
              </a:ext>
            </a:extLst>
          </p:cNvPr>
          <p:cNvSpPr txBox="1"/>
          <p:nvPr/>
        </p:nvSpPr>
        <p:spPr>
          <a:xfrm>
            <a:off x="2406926" y="4190033"/>
            <a:ext cx="6567822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07156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Katalytická jednotka SULFOX – využití zbytkového tepla</a:t>
            </a:r>
          </a:p>
        </p:txBody>
      </p: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193F0854-BA4B-1BE3-9266-F2EC6E6D66CD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5194800" y="4682473"/>
            <a:ext cx="496037" cy="87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45F2C81A-D2D1-A556-E47D-BFA158778167}"/>
              </a:ext>
            </a:extLst>
          </p:cNvPr>
          <p:cNvSpPr txBox="1"/>
          <p:nvPr/>
        </p:nvSpPr>
        <p:spPr>
          <a:xfrm>
            <a:off x="2113354" y="11127956"/>
            <a:ext cx="4624982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07156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Teplo se transformuje na páru (6 </a:t>
            </a:r>
            <a:r>
              <a:rPr kumimoji="0" lang="cs-CZ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barG</a:t>
            </a:r>
            <a:r>
              <a:rPr kumimoji="0" lang="cs-CZ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E38B36C-8017-7903-D576-5AF8BCFDA64E}"/>
              </a:ext>
            </a:extLst>
          </p:cNvPr>
          <p:cNvCxnSpPr>
            <a:cxnSpLocks/>
            <a:stCxn id="57" idx="0"/>
            <a:endCxn id="11" idx="2"/>
          </p:cNvCxnSpPr>
          <p:nvPr/>
        </p:nvCxnSpPr>
        <p:spPr>
          <a:xfrm flipV="1">
            <a:off x="4425845" y="9997407"/>
            <a:ext cx="768955" cy="113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B59ACF19-F736-E0D9-9D09-E37ACDDE0494}"/>
              </a:ext>
            </a:extLst>
          </p:cNvPr>
          <p:cNvSpPr txBox="1"/>
          <p:nvPr/>
        </p:nvSpPr>
        <p:spPr>
          <a:xfrm>
            <a:off x="7059981" y="9069357"/>
            <a:ext cx="1486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>
                <a:solidFill>
                  <a:schemeClr val="tx1"/>
                </a:solidFill>
              </a:rPr>
              <a:t>Pára</a:t>
            </a:r>
          </a:p>
        </p:txBody>
      </p:sp>
      <p:graphicFrame>
        <p:nvGraphicFramePr>
          <p:cNvPr id="63" name="Tabulka 62">
            <a:extLst>
              <a:ext uri="{FF2B5EF4-FFF2-40B4-BE49-F238E27FC236}">
                <a16:creationId xmlns:a16="http://schemas.microsoft.com/office/drawing/2014/main" id="{5F501233-A9F7-340B-DD94-0F89565C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26837"/>
              </p:ext>
            </p:extLst>
          </p:nvPr>
        </p:nvGraphicFramePr>
        <p:xfrm>
          <a:off x="17373600" y="2633612"/>
          <a:ext cx="6047928" cy="87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819">
                  <a:extLst>
                    <a:ext uri="{9D8B030D-6E8A-4147-A177-3AD203B41FA5}">
                      <a16:colId xmlns:a16="http://schemas.microsoft.com/office/drawing/2014/main" val="3784591785"/>
                    </a:ext>
                  </a:extLst>
                </a:gridCol>
                <a:gridCol w="3684109">
                  <a:extLst>
                    <a:ext uri="{9D8B030D-6E8A-4147-A177-3AD203B41FA5}">
                      <a16:colId xmlns:a16="http://schemas.microsoft.com/office/drawing/2014/main" val="585743589"/>
                    </a:ext>
                  </a:extLst>
                </a:gridCol>
              </a:tblGrid>
              <a:tr h="872896">
                <a:tc>
                  <a:txBody>
                    <a:bodyPr/>
                    <a:lstStyle/>
                    <a:p>
                      <a:r>
                        <a:rPr lang="cs-CZ" sz="3600" dirty="0"/>
                        <a:t>Úspora CO</a:t>
                      </a:r>
                      <a:r>
                        <a:rPr lang="cs-CZ" sz="3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3342 tun/rok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9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85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7D17-20BE-9E86-56DF-5E6AC710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adpis 1">
            <a:extLst>
              <a:ext uri="{FF2B5EF4-FFF2-40B4-BE49-F238E27FC236}">
                <a16:creationId xmlns:a16="http://schemas.microsoft.com/office/drawing/2014/main" id="{F15DB583-D738-E06A-96F2-1EBFF946966A}"/>
              </a:ext>
            </a:extLst>
          </p:cNvPr>
          <p:cNvSpPr txBox="1">
            <a:spLocks/>
          </p:cNvSpPr>
          <p:nvPr/>
        </p:nvSpPr>
        <p:spPr>
          <a:xfrm>
            <a:off x="26324" y="893285"/>
            <a:ext cx="24384000" cy="111254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>
                <a:solidFill>
                  <a:schemeClr val="bg1"/>
                </a:solidFill>
              </a:rPr>
              <a:t>Optimalizace ohřevu a chlazení celého oddělení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B7423F-4E54-C6A4-B316-AC4988A641C8}"/>
              </a:ext>
            </a:extLst>
          </p:cNvPr>
          <p:cNvSpPr txBox="1"/>
          <p:nvPr/>
        </p:nvSpPr>
        <p:spPr>
          <a:xfrm>
            <a:off x="1409700" y="2659326"/>
            <a:ext cx="1520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/>
              <a:t>Změna </a:t>
            </a:r>
            <a:r>
              <a:rPr lang="cs-CZ" sz="2800" dirty="0" err="1"/>
              <a:t>energonositele</a:t>
            </a:r>
            <a:r>
              <a:rPr lang="cs-CZ" sz="2800" dirty="0"/>
              <a:t> na oddělení viskózy. Dříve parní ohřev se vymění za ohřev kondenzátem popřípadě tepelnými čerpadly. Dále dojde k optimalizaci chlazení.</a:t>
            </a:r>
            <a:endParaRPr lang="en-GB" sz="2800" dirty="0"/>
          </a:p>
          <a:p>
            <a:pPr algn="ctr"/>
            <a:r>
              <a:rPr lang="cs-CZ" sz="2800" dirty="0"/>
              <a:t> 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727FA3CC-0F82-E066-0274-47CE89BCF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422" y="991845"/>
            <a:ext cx="905926" cy="863508"/>
          </a:xfrm>
          <a:prstGeom prst="rect">
            <a:avLst/>
          </a:prstGeom>
        </p:spPr>
      </p:pic>
      <p:graphicFrame>
        <p:nvGraphicFramePr>
          <p:cNvPr id="63" name="Tabulka 62">
            <a:extLst>
              <a:ext uri="{FF2B5EF4-FFF2-40B4-BE49-F238E27FC236}">
                <a16:creationId xmlns:a16="http://schemas.microsoft.com/office/drawing/2014/main" id="{B6F64FDB-C7E8-680E-84BF-273AEE0B5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83046"/>
              </p:ext>
            </p:extLst>
          </p:nvPr>
        </p:nvGraphicFramePr>
        <p:xfrm>
          <a:off x="17373600" y="2633612"/>
          <a:ext cx="6047928" cy="87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819">
                  <a:extLst>
                    <a:ext uri="{9D8B030D-6E8A-4147-A177-3AD203B41FA5}">
                      <a16:colId xmlns:a16="http://schemas.microsoft.com/office/drawing/2014/main" val="3784591785"/>
                    </a:ext>
                  </a:extLst>
                </a:gridCol>
                <a:gridCol w="3684109">
                  <a:extLst>
                    <a:ext uri="{9D8B030D-6E8A-4147-A177-3AD203B41FA5}">
                      <a16:colId xmlns:a16="http://schemas.microsoft.com/office/drawing/2014/main" val="585743589"/>
                    </a:ext>
                  </a:extLst>
                </a:gridCol>
              </a:tblGrid>
              <a:tr h="872896">
                <a:tc>
                  <a:txBody>
                    <a:bodyPr/>
                    <a:lstStyle/>
                    <a:p>
                      <a:r>
                        <a:rPr lang="cs-CZ" sz="3600" dirty="0"/>
                        <a:t>Úspora CO</a:t>
                      </a:r>
                      <a:r>
                        <a:rPr lang="cs-CZ" sz="3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2215 tun/rok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98200"/>
                  </a:ext>
                </a:extLst>
              </a:tr>
            </a:tbl>
          </a:graphicData>
        </a:graphic>
      </p:graphicFrame>
      <p:pic>
        <p:nvPicPr>
          <p:cNvPr id="3" name="Obrázek 2" descr="Obsah obrázku diagram, design&#10;&#10;Obsah generovaný pomocí AI může být nesprávný.">
            <a:extLst>
              <a:ext uri="{FF2B5EF4-FFF2-40B4-BE49-F238E27FC236}">
                <a16:creationId xmlns:a16="http://schemas.microsoft.com/office/drawing/2014/main" id="{4DCD6F06-DAA9-ED7C-C0D0-548134032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00600"/>
            <a:ext cx="10058400" cy="6705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E248B6-2516-9E4E-C287-812B6088C14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03358" y="5105400"/>
            <a:ext cx="10140484" cy="57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1EF4D64-5224-45FE-BF9B-EECC67DFF8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850" y="5562600"/>
            <a:ext cx="9067800" cy="57599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84156F-F187-4DC1-9B4C-47CA435153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1000" y="4952773"/>
            <a:ext cx="9984695" cy="666504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DDB5CF2-EEB4-4752-AEF8-373827338C86}"/>
              </a:ext>
            </a:extLst>
          </p:cNvPr>
          <p:cNvSpPr txBox="1"/>
          <p:nvPr/>
        </p:nvSpPr>
        <p:spPr>
          <a:xfrm>
            <a:off x="962472" y="3452096"/>
            <a:ext cx="1882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Optimalizace staré vícestupňové odparky</a:t>
            </a:r>
          </a:p>
          <a:p>
            <a:r>
              <a:rPr lang="cs-CZ" sz="2800" dirty="0"/>
              <a:t>Moderní technologie MVR + </a:t>
            </a:r>
            <a:r>
              <a:rPr lang="cs-CZ" sz="2800" dirty="0" err="1"/>
              <a:t>vícestupeň</a:t>
            </a:r>
            <a:r>
              <a:rPr lang="cs-CZ" sz="2800" dirty="0"/>
              <a:t> – diverzifikace vstupních energetických komodit – elektřina / pára</a:t>
            </a:r>
            <a:endParaRPr lang="en-US" sz="28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89F955-73B0-4070-9F25-F3F86A9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05127263-3249-42B9-BA10-E0CE0F9B1F09}"/>
              </a:ext>
            </a:extLst>
          </p:cNvPr>
          <p:cNvSpPr txBox="1">
            <a:spLocks/>
          </p:cNvSpPr>
          <p:nvPr/>
        </p:nvSpPr>
        <p:spPr>
          <a:xfrm>
            <a:off x="26324" y="893285"/>
            <a:ext cx="24384000" cy="1112546"/>
          </a:xfrm>
          <a:prstGeom prst="rect">
            <a:avLst/>
          </a:prstGeom>
          <a:solidFill>
            <a:srgbClr val="5B9BD5">
              <a:lumMod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dirty="0">
                <a:solidFill>
                  <a:schemeClr val="bg1"/>
                </a:solidFill>
              </a:rPr>
              <a:t>Optimalizace vícestupňové odparky spřádací lázně – diverzifikace energií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13B071E-1ADC-48E0-89C3-F1643D82A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422" y="991845"/>
            <a:ext cx="905926" cy="8635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F5A6AE-1964-48B5-94BA-936B370144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850" y="926338"/>
            <a:ext cx="1046440" cy="1046440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84B8C48-9F1A-7969-AEA3-A0F0A3826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30278"/>
              </p:ext>
            </p:extLst>
          </p:nvPr>
        </p:nvGraphicFramePr>
        <p:xfrm>
          <a:off x="17373600" y="2633612"/>
          <a:ext cx="6047928" cy="872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819">
                  <a:extLst>
                    <a:ext uri="{9D8B030D-6E8A-4147-A177-3AD203B41FA5}">
                      <a16:colId xmlns:a16="http://schemas.microsoft.com/office/drawing/2014/main" val="3784591785"/>
                    </a:ext>
                  </a:extLst>
                </a:gridCol>
                <a:gridCol w="3684109">
                  <a:extLst>
                    <a:ext uri="{9D8B030D-6E8A-4147-A177-3AD203B41FA5}">
                      <a16:colId xmlns:a16="http://schemas.microsoft.com/office/drawing/2014/main" val="585743589"/>
                    </a:ext>
                  </a:extLst>
                </a:gridCol>
              </a:tblGrid>
              <a:tr h="872896">
                <a:tc>
                  <a:txBody>
                    <a:bodyPr/>
                    <a:lstStyle/>
                    <a:p>
                      <a:r>
                        <a:rPr lang="cs-CZ" sz="3600" dirty="0"/>
                        <a:t>Úspora CO</a:t>
                      </a:r>
                      <a:r>
                        <a:rPr lang="cs-CZ" sz="3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5445 tun/rok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9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3079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E3E3"/>
      </a:accent1>
      <a:accent2>
        <a:srgbClr val="375D81"/>
      </a:accent2>
      <a:accent3>
        <a:srgbClr val="AAC0F2"/>
      </a:accent3>
      <a:accent4>
        <a:srgbClr val="009058"/>
      </a:accent4>
      <a:accent5>
        <a:srgbClr val="C5C8D9"/>
      </a:accent5>
      <a:accent6>
        <a:srgbClr val="514C6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E3E3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0715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E3E3E3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0715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8D5F672F-D8E6-4741-BD4D-E65D1C7982CA}" vid="{B50EAF95-3B6F-4DC8-9A55-E26B3C89916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E3E3"/>
      </a:accent1>
      <a:accent2>
        <a:srgbClr val="375D81"/>
      </a:accent2>
      <a:accent3>
        <a:srgbClr val="AAC0F2"/>
      </a:accent3>
      <a:accent4>
        <a:srgbClr val="009058"/>
      </a:accent4>
      <a:accent5>
        <a:srgbClr val="C5C8D9"/>
      </a:accent5>
      <a:accent6>
        <a:srgbClr val="514C6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E3E3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0715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E3E3E3"/>
          </a:solidFill>
          <a:prstDash val="solid"/>
          <a:bevel/>
        </a:ln>
        <a:effectLst>
          <a:outerShdw blurRad="76200" dist="381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0715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2CBE4A310FCD4CA93DBE068545BD96" ma:contentTypeVersion="19" ma:contentTypeDescription="Vytvoří nový dokument" ma:contentTypeScope="" ma:versionID="bcb3b2a5a6b693689e94fbc2fdd2b6d1">
  <xsd:schema xmlns:xsd="http://www.w3.org/2001/XMLSchema" xmlns:xs="http://www.w3.org/2001/XMLSchema" xmlns:p="http://schemas.microsoft.com/office/2006/metadata/properties" xmlns:ns2="471f3c57-49cb-464b-b6b3-c07432fcdc47" xmlns:ns3="8f2e3171-21b0-44a5-825c-8faacdcc817c" targetNamespace="http://schemas.microsoft.com/office/2006/metadata/properties" ma:root="true" ma:fieldsID="d4a1221b8d843e101e6d00addada4f20" ns2:_="" ns3:_="">
    <xsd:import namespace="471f3c57-49cb-464b-b6b3-c07432fcdc47"/>
    <xsd:import namespace="8f2e3171-21b0-44a5-825c-8faacdcc8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f3c57-49cb-464b-b6b3-c07432fcd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e3171-21b0-44a5-825c-8faacdcc81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7c36fd-8626-485f-9706-543e8bede759}" ma:internalName="TaxCatchAll" ma:showField="CatchAllData" ma:web="8f2e3171-21b0-44a5-825c-8faacdcc81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2e3171-21b0-44a5-825c-8faacdcc817c" xsi:nil="true"/>
    <lcf76f155ced4ddcb4097134ff3c332f xmlns="471f3c57-49cb-464b-b6b3-c07432fcdc4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72A7D-7E75-4EA1-9339-258DF1DDE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f3c57-49cb-464b-b6b3-c07432fcdc47"/>
    <ds:schemaRef ds:uri="8f2e3171-21b0-44a5-825c-8faacdcc81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46F23A-CB79-492C-8612-703251AA9FE1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471f3c57-49cb-464b-b6b3-c07432fcdc4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f2e3171-21b0-44a5-825c-8faacdcc817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4C02D6A-A2B1-4A60-945C-0CCA0E472A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2018_03_02_corp_ivl_PowerPointTemplate1 16to9</Template>
  <TotalTime>1738</TotalTime>
  <Words>667</Words>
  <Application>Microsoft Office PowerPoint</Application>
  <PresentationFormat>Vlastní</PresentationFormat>
  <Paragraphs>162</Paragraphs>
  <Slides>12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Calibri Light</vt:lpstr>
      <vt:lpstr>Google Sans</vt:lpstr>
      <vt:lpstr>Helvetica</vt:lpstr>
      <vt:lpstr>Default</vt:lpstr>
      <vt:lpstr>Motiv Office</vt:lpstr>
      <vt:lpstr>Prezentace aplikace PowerPoint</vt:lpstr>
      <vt:lpstr>Problematika cen energií a dekarbonizace – panelová diskuse</vt:lpstr>
      <vt:lpstr>Prezentace aplikace PowerPoint</vt:lpstr>
      <vt:lpstr>Prezentace aplikace PowerPoint</vt:lpstr>
      <vt:lpstr>PLYNOVÁ PARNÍ KOTELNA</vt:lpstr>
      <vt:lpstr>FOTOVOLTAICKÁ ELEKTRÁRNA 2 MW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Sumeth Prempanitnukul</dc:creator>
  <cp:lastModifiedBy>Petr Matoušek</cp:lastModifiedBy>
  <cp:revision>36</cp:revision>
  <dcterms:created xsi:type="dcterms:W3CDTF">2020-12-22T03:50:25Z</dcterms:created>
  <dcterms:modified xsi:type="dcterms:W3CDTF">2025-09-23T06:17:54Z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0x0101009B2CBE4A310FCD4CA93DBE068545BD96</vt:lpwstr>
  </property>
  <property fmtid="{D5CDD505-2E9C-101B-9397-08002B2CF9AE}" pid="3" name="MediaServiceImageTags">
    <vt:lpwstr/>
  </property>
</Properties>
</file>