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351" r:id="rId2"/>
    <p:sldId id="462" r:id="rId3"/>
    <p:sldId id="484" r:id="rId4"/>
    <p:sldId id="485" r:id="rId5"/>
    <p:sldId id="496" r:id="rId6"/>
    <p:sldId id="503" r:id="rId7"/>
    <p:sldId id="505" r:id="rId8"/>
    <p:sldId id="510" r:id="rId9"/>
    <p:sldId id="512" r:id="rId10"/>
    <p:sldId id="513" r:id="rId11"/>
    <p:sldId id="506" r:id="rId12"/>
    <p:sldId id="507" r:id="rId13"/>
  </p:sldIdLst>
  <p:sldSz cx="12192000" cy="6858000"/>
  <p:notesSz cx="6858000" cy="9144000"/>
  <p:defaultTextStyle>
    <a:defPPr>
      <a:defRPr lang="en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80"/>
    <p:restoredTop sz="96327"/>
  </p:normalViewPr>
  <p:slideViewPr>
    <p:cSldViewPr snapToGrid="0">
      <p:cViewPr varScale="1">
        <p:scale>
          <a:sx n="111" d="100"/>
          <a:sy n="111" d="100"/>
        </p:scale>
        <p:origin x="240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52781-BA41-4C42-BA6C-90E598FB911F}" type="datetimeFigureOut">
              <a:rPr lang="en-CZ" smtClean="0"/>
              <a:t>17.09.2025</a:t>
            </a:fld>
            <a:endParaRPr lang="en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DCE32-39C0-1A43-9197-84FEBEBC09FF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715843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E8775-816E-9021-D041-7A21848CC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D9118D-9BF9-1383-B34B-947CB94979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A79BA-DC23-BD1B-8EAB-AF10E136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CBCF-2290-3342-AE05-E0F9C76049E8}" type="datetimeFigureOut">
              <a:rPr lang="en-CZ" smtClean="0"/>
              <a:t>17.09.2025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FBC95-CA83-9185-BEED-C4EB3EBC2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9F68A-9503-2AD6-C1A0-7D199692C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5BD0-7E54-DF4F-BD46-E95C3F60FF0B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47343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65E48-6560-3857-114A-49A65B1B6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07EC19-0AF0-50F3-0223-04AB712ED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4A3AE-C550-39B0-F51F-924432D82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CBCF-2290-3342-AE05-E0F9C76049E8}" type="datetimeFigureOut">
              <a:rPr lang="en-CZ" smtClean="0"/>
              <a:t>17.09.2025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92151-A17B-6447-7602-0C7467853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D5449-4868-20AE-C8A3-570013F19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5BD0-7E54-DF4F-BD46-E95C3F60FF0B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55014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73E3CE-D8C6-0803-78A3-F26C899FFA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95EA65-CC5F-6428-29CC-F7D7E8EC8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082E8-91BC-421F-04A8-8BF20E067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CBCF-2290-3342-AE05-E0F9C76049E8}" type="datetimeFigureOut">
              <a:rPr lang="en-CZ" smtClean="0"/>
              <a:t>17.09.2025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E1BB5-0F48-86C5-A7CD-68C762CF9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22684-830C-96E7-6A62-DFEFC0A10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5BD0-7E54-DF4F-BD46-E95C3F60FF0B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042800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8574D-E21C-B078-9828-6E4736CE5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1E2D1-A757-D07B-16C4-C6C130438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64E31-1013-011F-04A3-B3BE773D0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CBCF-2290-3342-AE05-E0F9C76049E8}" type="datetimeFigureOut">
              <a:rPr lang="en-CZ" smtClean="0"/>
              <a:t>17.09.2025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BF0BB-13E1-D434-AE06-288D37C30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8CF22-4BD8-18EB-2567-A3EA0FAF0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5BD0-7E54-DF4F-BD46-E95C3F60FF0B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75426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F8E2D-E9B1-7FE9-D6F3-95A256C99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CC370-23B6-1DB1-92D8-8254AF053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28048-7FB6-1A21-268C-FEAB88D90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CBCF-2290-3342-AE05-E0F9C76049E8}" type="datetimeFigureOut">
              <a:rPr lang="en-CZ" smtClean="0"/>
              <a:t>17.09.2025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D64F2-832B-5E76-620B-E41065D9B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66F04-0B9B-5DD1-3D22-D5A4D30C7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5BD0-7E54-DF4F-BD46-E95C3F60FF0B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573054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410EB-F056-0967-8D98-AC1DB3DFC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32FC3-26CE-3C9F-1EDE-E772B04A4A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4A27A8-900E-50B1-0AD3-B30F494AC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46F990-0150-1FBF-043D-35D3BAABC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CBCF-2290-3342-AE05-E0F9C76049E8}" type="datetimeFigureOut">
              <a:rPr lang="en-CZ" smtClean="0"/>
              <a:t>17.09.2025</a:t>
            </a:fld>
            <a:endParaRPr lang="en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758AA-5E30-F3DB-982E-B772B2EF5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6DB664-BC62-1D93-9DAC-ADC536514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5BD0-7E54-DF4F-BD46-E95C3F60FF0B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170607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51061-FB13-444F-EB59-CC9A753D0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B9692-F80D-A4FF-A376-D2CD35779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045550-68F6-1194-906F-6A251ABF0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6D328C-8E50-1C38-58D2-11855A9B89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A5E335-9755-9D9A-3A1C-0B7C3223FA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F3D63E-0DC7-0236-61CA-A5ADC6A3F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CBCF-2290-3342-AE05-E0F9C76049E8}" type="datetimeFigureOut">
              <a:rPr lang="en-CZ" smtClean="0"/>
              <a:t>17.09.2025</a:t>
            </a:fld>
            <a:endParaRPr lang="en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4B5A8F-8C81-DF51-0E64-F31E93849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F0D390-F9FE-36C7-BDB6-D383302AE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5BD0-7E54-DF4F-BD46-E95C3F60FF0B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028535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B6B39-AAD6-04FF-197C-5C0A11555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102872-529A-A194-ED86-AB028F920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CBCF-2290-3342-AE05-E0F9C76049E8}" type="datetimeFigureOut">
              <a:rPr lang="en-CZ" smtClean="0"/>
              <a:t>17.09.2025</a:t>
            </a:fld>
            <a:endParaRPr lang="en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442CDC-F4AC-0EB5-6FCC-48927FA2A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10D508-FA64-8756-180D-1AD8932D9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5BD0-7E54-DF4F-BD46-E95C3F60FF0B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59431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C9AFB9-3BA1-563E-BCC3-7C9EA6F10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CBCF-2290-3342-AE05-E0F9C76049E8}" type="datetimeFigureOut">
              <a:rPr lang="en-CZ" smtClean="0"/>
              <a:t>17.09.2025</a:t>
            </a:fld>
            <a:endParaRPr lang="en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4A7B58-D2C4-1065-23A4-61199E5CD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ED5865-D47E-D499-2157-FE6022CA7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5BD0-7E54-DF4F-BD46-E95C3F60FF0B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4271924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A347E-4ED9-D3A9-8D43-79C3A1DF8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1B3B-9A08-5C17-CC0B-413E405B6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1D69D-480F-6204-C12B-6FC1203840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0895DC-69FC-CA2E-51F1-8C867E23E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CBCF-2290-3342-AE05-E0F9C76049E8}" type="datetimeFigureOut">
              <a:rPr lang="en-CZ" smtClean="0"/>
              <a:t>17.09.2025</a:t>
            </a:fld>
            <a:endParaRPr lang="en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C5E80-E3F6-B2FC-A314-20CA58A9B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FD00EA-D442-F0CE-00F9-58AEB04E4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5BD0-7E54-DF4F-BD46-E95C3F60FF0B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824420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13F61-3712-F30F-9A0D-60BAC2202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E6DBA1-11D4-3AA1-B76E-52DA8C89E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E2BF7-4532-F596-818D-BA3871360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998084-E277-6EB8-82DD-DC3036488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CBCF-2290-3342-AE05-E0F9C76049E8}" type="datetimeFigureOut">
              <a:rPr lang="en-CZ" smtClean="0"/>
              <a:t>17.09.2025</a:t>
            </a:fld>
            <a:endParaRPr lang="en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A34FEF-F653-0B7E-7A04-89FEAB9A6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F405CF-DB7B-4CCF-CD2A-AF2066041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5BD0-7E54-DF4F-BD46-E95C3F60FF0B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866649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99D90C-0FEC-CA59-42F8-E95B2F077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A072E-1521-12C0-7298-F0E42C756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F6376-F649-CAB0-F3F5-03F90C8BA5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4CBCF-2290-3342-AE05-E0F9C76049E8}" type="datetimeFigureOut">
              <a:rPr lang="en-CZ" smtClean="0"/>
              <a:t>17.09.2025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6EB49-4070-F15C-965F-AF3298BC1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8FFFA-E490-DA56-5EBB-F3B7BD21CA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D5BD0-7E54-DF4F-BD46-E95C3F60FF0B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147214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aromir.havlica@ujep.cz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aromir.havlica@ujep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2058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1" name="Group 2060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2062" name="Group 2061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2066" name="Freeform: Shape 2065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67" name="Freeform: Shape 2066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63" name="Group 2062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2064" name="Freeform: Shape 2063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65" name="Freeform: Shape 2064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Rectangle 6">
            <a:extLst>
              <a:ext uri="{FF2B5EF4-FFF2-40B4-BE49-F238E27FC236}">
                <a16:creationId xmlns:a16="http://schemas.microsoft.com/office/drawing/2014/main" id="{E572A34C-7170-5149-F449-5E64B0D36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2828"/>
            <a:ext cx="12192000" cy="2308324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7200" b="0" i="0" u="none" strike="noStrike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Aplikovaná chemie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28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BAKALÁŘSKÝ A MAGISTERSKÝ STUDIJNÍ PROGRAM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70A88D77-F15E-E0FF-07B3-43A542A59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96011"/>
            <a:ext cx="12191456" cy="500373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2800" noProof="0" dirty="0">
                <a:solidFill>
                  <a:schemeClr val="bg1"/>
                </a:solidFill>
              </a:rPr>
              <a:t>„Partnerství pro rozvoj chemického průmyslu v regionu“</a:t>
            </a:r>
            <a:endParaRPr lang="cs-CZ" sz="2800" b="1" noProof="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F26FDEC-29E4-A591-AE44-607DB8A9A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97815"/>
            <a:ext cx="12192000" cy="640289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2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Jaromír Havlica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4A18F7-ACD5-1F00-E7C0-53289F076750}"/>
              </a:ext>
            </a:extLst>
          </p:cNvPr>
          <p:cNvSpPr txBox="1"/>
          <p:nvPr/>
        </p:nvSpPr>
        <p:spPr>
          <a:xfrm>
            <a:off x="6327648" y="6372488"/>
            <a:ext cx="5731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800" dirty="0">
                <a:solidFill>
                  <a:schemeClr val="bg1"/>
                </a:solidFill>
              </a:rPr>
              <a:t>Most, Česká republika, září 2025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85B2C8-EB93-CBD8-C89C-66065FCD5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150" y="92032"/>
            <a:ext cx="20955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43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00ECC4-C09D-484C-3142-FB3C6CD7E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729392E-C325-B35B-50AB-9A81F28EF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8CA810B-4E57-84C7-6240-C89B99EC53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DA0BFCB-3D44-88A8-ABA8-D606F28A1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F3F0F0C0-6EB4-75A8-6C7E-12A8179FC9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BA0F004E-2F70-3E7D-39D2-DC20442E5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8AC80DFB-2A55-4EA7-37BF-EED93E0677D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62D222A1-4F9A-2B2C-B474-0DC582D1E7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8DC3D893-C90B-C28A-B823-AA198D14C8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27B75A70-EFE0-CB0E-B726-8BE7E924C7D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30620F8-911E-244A-BCD1-86457B8FE885}"/>
              </a:ext>
            </a:extLst>
          </p:cNvPr>
          <p:cNvSpPr txBox="1"/>
          <p:nvPr/>
        </p:nvSpPr>
        <p:spPr>
          <a:xfrm>
            <a:off x="4391074" y="-135039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endParaRPr lang="en-CZ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0C40E4-29E8-B9B7-37E7-E2B36E942D53}"/>
              </a:ext>
            </a:extLst>
          </p:cNvPr>
          <p:cNvSpPr txBox="1"/>
          <p:nvPr/>
        </p:nvSpPr>
        <p:spPr>
          <a:xfrm>
            <a:off x="809315" y="3863635"/>
            <a:ext cx="1877788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effectLst/>
                <a:ea typeface="Times New Roman" panose="02020603050405020304" pitchFamily="18" charset="0"/>
              </a:rPr>
              <a:t>Společný </a:t>
            </a:r>
          </a:p>
          <a:p>
            <a:pPr algn="ctr"/>
            <a:r>
              <a:rPr lang="cs-CZ" sz="2800" dirty="0">
                <a:effectLst/>
                <a:ea typeface="Times New Roman" panose="02020603050405020304" pitchFamily="18" charset="0"/>
              </a:rPr>
              <a:t>základ</a:t>
            </a:r>
            <a:endParaRPr lang="en-CZ" sz="2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3F65D0-077F-ECD8-1A18-9B2B06840DBA}"/>
              </a:ext>
            </a:extLst>
          </p:cNvPr>
          <p:cNvSpPr txBox="1"/>
          <p:nvPr/>
        </p:nvSpPr>
        <p:spPr>
          <a:xfrm>
            <a:off x="467927" y="5727845"/>
            <a:ext cx="256056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effectLst/>
                <a:ea typeface="Times New Roman" panose="02020603050405020304" pitchFamily="18" charset="0"/>
              </a:rPr>
              <a:t>Dvě specializace</a:t>
            </a:r>
            <a:endParaRPr lang="en-CZ" sz="2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Cross 4">
            <a:extLst>
              <a:ext uri="{FF2B5EF4-FFF2-40B4-BE49-F238E27FC236}">
                <a16:creationId xmlns:a16="http://schemas.microsoft.com/office/drawing/2014/main" id="{610EA2E8-92A6-9C14-8D9D-61B16CE87A1B}"/>
              </a:ext>
            </a:extLst>
          </p:cNvPr>
          <p:cNvSpPr/>
          <p:nvPr/>
        </p:nvSpPr>
        <p:spPr>
          <a:xfrm>
            <a:off x="1416582" y="5008058"/>
            <a:ext cx="537882" cy="529471"/>
          </a:xfrm>
          <a:prstGeom prst="plus">
            <a:avLst>
              <a:gd name="adj" fmla="val 3719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81E96A-ED0F-E3AD-14E9-4344FEE92674}"/>
              </a:ext>
            </a:extLst>
          </p:cNvPr>
          <p:cNvSpPr/>
          <p:nvPr/>
        </p:nvSpPr>
        <p:spPr>
          <a:xfrm>
            <a:off x="4703565" y="1267893"/>
            <a:ext cx="5813823" cy="4832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800" b="1" noProof="0" dirty="0"/>
              <a:t>SPECIALIZACE 2: Modelování procesů a zařízení</a:t>
            </a:r>
            <a:r>
              <a:rPr lang="cs-CZ" sz="2800" noProof="0" dirty="0"/>
              <a:t>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noProof="0" dirty="0"/>
              <a:t>Základ:</a:t>
            </a:r>
            <a:r>
              <a:rPr lang="cs-CZ" sz="2800" noProof="0" dirty="0"/>
              <a:t> Molekulární dynamika, transportní jevy, statistická fyzika, programování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noProof="0" dirty="0"/>
              <a:t>Student volí směr:</a:t>
            </a:r>
            <a:endParaRPr lang="cs-CZ" sz="2800" noProof="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b="1" noProof="0" dirty="0"/>
              <a:t>Molekulární</a:t>
            </a:r>
            <a:r>
              <a:rPr lang="cs-CZ" sz="2800" noProof="0" dirty="0"/>
              <a:t> - modelování na úrovni atomů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b="1" noProof="0" dirty="0"/>
              <a:t>Procesní</a:t>
            </a:r>
            <a:r>
              <a:rPr lang="cs-CZ" sz="2800" noProof="0" dirty="0"/>
              <a:t> - modelování zařízení, optimalizace průmyslových procesů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71A80E-A217-0F99-5532-320038F7D615}"/>
              </a:ext>
            </a:extLst>
          </p:cNvPr>
          <p:cNvSpPr txBox="1"/>
          <p:nvPr/>
        </p:nvSpPr>
        <p:spPr>
          <a:xfrm>
            <a:off x="0" y="1192124"/>
            <a:ext cx="34724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noProof="0" dirty="0">
                <a:solidFill>
                  <a:schemeClr val="bg1"/>
                </a:solidFill>
              </a:rPr>
              <a:t>Magisterský studijní  program Aplikovaná chemie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4C9D20-6F1E-0935-5634-227BF5E27241}"/>
              </a:ext>
            </a:extLst>
          </p:cNvPr>
          <p:cNvSpPr/>
          <p:nvPr/>
        </p:nvSpPr>
        <p:spPr>
          <a:xfrm>
            <a:off x="4567209" y="94972"/>
            <a:ext cx="7463261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800" noProof="0" dirty="0"/>
              <a:t>Struktura studia</a:t>
            </a:r>
            <a:endParaRPr lang="cs-CZ" sz="2800" b="1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32F13E-7372-5237-F68F-B2DBA80D90B3}"/>
              </a:ext>
            </a:extLst>
          </p:cNvPr>
          <p:cNvSpPr txBox="1"/>
          <p:nvPr/>
        </p:nvSpPr>
        <p:spPr>
          <a:xfrm>
            <a:off x="130631" y="115482"/>
            <a:ext cx="3472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cs-CZ" sz="36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Pedagogická činnost</a:t>
            </a:r>
          </a:p>
        </p:txBody>
      </p:sp>
    </p:spTree>
    <p:extLst>
      <p:ext uri="{BB962C8B-B14F-4D97-AF65-F5344CB8AC3E}">
        <p14:creationId xmlns:p14="http://schemas.microsoft.com/office/powerpoint/2010/main" val="2770857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C8706ED6-394B-A42C-65E6-CA0B06C17571}"/>
              </a:ext>
            </a:extLst>
          </p:cNvPr>
          <p:cNvSpPr/>
          <p:nvPr/>
        </p:nvSpPr>
        <p:spPr>
          <a:xfrm>
            <a:off x="34725" y="1054956"/>
            <a:ext cx="3540813" cy="1200329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3600" noProof="0" dirty="0">
                <a:solidFill>
                  <a:schemeClr val="bg1"/>
                </a:solidFill>
              </a:rPr>
              <a:t>Možnosti spolupráce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D9724B-7070-1D88-266C-9BE8D1A96E5F}"/>
              </a:ext>
            </a:extLst>
          </p:cNvPr>
          <p:cNvSpPr/>
          <p:nvPr/>
        </p:nvSpPr>
        <p:spPr>
          <a:xfrm>
            <a:off x="4572000" y="366623"/>
            <a:ext cx="7355085" cy="6124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800" b="1" noProof="0" dirty="0"/>
              <a:t>STUDENTI:</a:t>
            </a:r>
            <a:endParaRPr lang="cs-CZ" sz="2800" noProof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noProof="0" dirty="0"/>
              <a:t>Praxe: 5 týdnů (Bc.) / 3 týdny (Mgr.)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noProof="0" dirty="0"/>
              <a:t>Bakalářské práce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noProof="0" dirty="0"/>
              <a:t>Diplomové práce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noProof="0" dirty="0"/>
              <a:t>Semestrální projekty</a:t>
            </a:r>
          </a:p>
          <a:p>
            <a:r>
              <a:rPr lang="cs-CZ" sz="2800" b="1" noProof="0" dirty="0"/>
              <a:t>VÝZKUM A SLUŽBY:</a:t>
            </a:r>
            <a:endParaRPr lang="cs-CZ" sz="2800" noProof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noProof="0" dirty="0"/>
              <a:t>Využití našich přístrojů a laboratoří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noProof="0" dirty="0"/>
              <a:t>Společné výzkumné projekty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noProof="0" dirty="0"/>
              <a:t>Smluvní výzkum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noProof="0" dirty="0"/>
              <a:t>Analýzy a charakterizace</a:t>
            </a:r>
          </a:p>
          <a:p>
            <a:r>
              <a:rPr lang="cs-CZ" sz="2800" b="1" noProof="0" dirty="0"/>
              <a:t>VZDĚLÁVÁNÍ:</a:t>
            </a:r>
            <a:endParaRPr lang="cs-CZ" sz="2800" noProof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noProof="0" dirty="0"/>
              <a:t>Školení vašich zaměstnanců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noProof="0" dirty="0"/>
              <a:t>Účast odborníků z praxe ve výuce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noProof="0" dirty="0"/>
              <a:t>Exkurze studentů do vašich provozů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1A8A49-3B8E-567A-05D6-AAD2013B061F}"/>
              </a:ext>
            </a:extLst>
          </p:cNvPr>
          <p:cNvSpPr/>
          <p:nvPr/>
        </p:nvSpPr>
        <p:spPr>
          <a:xfrm>
            <a:off x="130630" y="3117922"/>
            <a:ext cx="3758464" cy="3108543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Kontakt:</a:t>
            </a:r>
          </a:p>
          <a:p>
            <a:r>
              <a:rPr lang="cs-CZ" sz="2800" dirty="0">
                <a:solidFill>
                  <a:schemeClr val="bg1"/>
                </a:solidFill>
                <a:ea typeface="Times New Roman" panose="02020603050405020304" pitchFamily="18" charset="0"/>
              </a:rPr>
              <a:t>Jaromír Havlica</a:t>
            </a:r>
            <a:endParaRPr lang="cs-CZ" sz="2800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  <a:p>
            <a:r>
              <a:rPr lang="cs-CZ" sz="2800" dirty="0">
                <a:solidFill>
                  <a:schemeClr val="bg1"/>
                </a:solidFill>
                <a:hlinkClick r:id="rId3"/>
              </a:rPr>
              <a:t>jaromir.havlica@ujep.cz</a:t>
            </a:r>
            <a:endParaRPr lang="cs-CZ" sz="2800" dirty="0">
              <a:solidFill>
                <a:schemeClr val="bg1"/>
              </a:solidFill>
            </a:endParaRPr>
          </a:p>
          <a:p>
            <a:endParaRPr lang="cs-CZ" sz="2800" dirty="0">
              <a:solidFill>
                <a:schemeClr val="bg1"/>
              </a:solidFill>
            </a:endParaRPr>
          </a:p>
          <a:p>
            <a:r>
              <a:rPr lang="en-GB" sz="2800" b="0" i="0" u="none" strike="noStrike" dirty="0" err="1">
                <a:solidFill>
                  <a:schemeClr val="bg1"/>
                </a:solidFill>
                <a:effectLst/>
                <a:highlight>
                  <a:srgbClr val="000000"/>
                </a:highlight>
                <a:latin typeface="Lora" pitchFamily="2" charset="77"/>
              </a:rPr>
              <a:t>Pasteurova</a:t>
            </a:r>
            <a:r>
              <a:rPr lang="en-GB" sz="2800" b="0" i="0" u="none" strike="noStrike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Lora" pitchFamily="2" charset="77"/>
              </a:rPr>
              <a:t> 3632/15, 400 96 Ústí </a:t>
            </a:r>
            <a:r>
              <a:rPr lang="en-GB" sz="2800" b="0" i="0" u="none" strike="noStrike" dirty="0" err="1">
                <a:solidFill>
                  <a:schemeClr val="bg1"/>
                </a:solidFill>
                <a:effectLst/>
                <a:highlight>
                  <a:srgbClr val="000000"/>
                </a:highlight>
                <a:latin typeface="Lora" pitchFamily="2" charset="77"/>
              </a:rPr>
              <a:t>nad</a:t>
            </a:r>
            <a:r>
              <a:rPr lang="en-GB" sz="2800" b="0" i="0" u="none" strike="noStrike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Lora" pitchFamily="2" charset="77"/>
              </a:rPr>
              <a:t> Labem</a:t>
            </a:r>
            <a:endParaRPr lang="en-US" sz="28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4926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37C00C8-7999-C770-DC88-08648648F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150" y="92032"/>
            <a:ext cx="2095500" cy="8001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C8706ED6-394B-A42C-65E6-CA0B06C17571}"/>
              </a:ext>
            </a:extLst>
          </p:cNvPr>
          <p:cNvSpPr/>
          <p:nvPr/>
        </p:nvSpPr>
        <p:spPr>
          <a:xfrm>
            <a:off x="130630" y="3117922"/>
            <a:ext cx="3758464" cy="3108543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Kontakt:</a:t>
            </a:r>
          </a:p>
          <a:p>
            <a:r>
              <a:rPr lang="cs-CZ" sz="2800" dirty="0">
                <a:solidFill>
                  <a:schemeClr val="bg1"/>
                </a:solidFill>
                <a:ea typeface="Times New Roman" panose="02020603050405020304" pitchFamily="18" charset="0"/>
              </a:rPr>
              <a:t>Jaromír Havlica</a:t>
            </a:r>
            <a:endParaRPr lang="cs-CZ" sz="2800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  <a:p>
            <a:r>
              <a:rPr lang="cs-CZ" sz="2800" dirty="0">
                <a:solidFill>
                  <a:schemeClr val="bg1"/>
                </a:solidFill>
                <a:hlinkClick r:id="rId4"/>
              </a:rPr>
              <a:t>jaromir.havlica@ujep.cz</a:t>
            </a:r>
            <a:endParaRPr lang="cs-CZ" sz="2800" dirty="0">
              <a:solidFill>
                <a:schemeClr val="bg1"/>
              </a:solidFill>
            </a:endParaRPr>
          </a:p>
          <a:p>
            <a:endParaRPr lang="cs-CZ" sz="2800" dirty="0">
              <a:solidFill>
                <a:schemeClr val="bg1"/>
              </a:solidFill>
            </a:endParaRPr>
          </a:p>
          <a:p>
            <a:r>
              <a:rPr lang="en-GB" sz="2800" b="0" i="0" u="none" strike="noStrike" dirty="0" err="1">
                <a:solidFill>
                  <a:schemeClr val="bg1"/>
                </a:solidFill>
                <a:effectLst/>
                <a:highlight>
                  <a:srgbClr val="000000"/>
                </a:highlight>
                <a:latin typeface="Lora" pitchFamily="2" charset="77"/>
              </a:rPr>
              <a:t>Pasteurova</a:t>
            </a:r>
            <a:r>
              <a:rPr lang="en-GB" sz="2800" b="0" i="0" u="none" strike="noStrike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Lora" pitchFamily="2" charset="77"/>
              </a:rPr>
              <a:t> 3632/15, 400 96 Ústí </a:t>
            </a:r>
            <a:r>
              <a:rPr lang="en-GB" sz="2800" b="0" i="0" u="none" strike="noStrike" dirty="0" err="1">
                <a:solidFill>
                  <a:schemeClr val="bg1"/>
                </a:solidFill>
                <a:effectLst/>
                <a:highlight>
                  <a:srgbClr val="000000"/>
                </a:highlight>
                <a:latin typeface="Lora" pitchFamily="2" charset="77"/>
              </a:rPr>
              <a:t>nad</a:t>
            </a:r>
            <a:r>
              <a:rPr lang="en-GB" sz="2800" b="0" i="0" u="none" strike="noStrike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Lora" pitchFamily="2" charset="77"/>
              </a:rPr>
              <a:t> Labem</a:t>
            </a:r>
            <a:endParaRPr lang="en-US" sz="28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EE937A-B443-5E28-42BF-62D29711CA25}"/>
              </a:ext>
            </a:extLst>
          </p:cNvPr>
          <p:cNvSpPr txBox="1"/>
          <p:nvPr/>
        </p:nvSpPr>
        <p:spPr>
          <a:xfrm>
            <a:off x="6184191" y="2372268"/>
            <a:ext cx="34724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cs-CZ" sz="54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797391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077BCA6-45EC-4BDF-D5F0-7752D18B8D19}"/>
              </a:ext>
            </a:extLst>
          </p:cNvPr>
          <p:cNvSpPr txBox="1"/>
          <p:nvPr/>
        </p:nvSpPr>
        <p:spPr>
          <a:xfrm>
            <a:off x="130631" y="115482"/>
            <a:ext cx="34724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cs-CZ" sz="36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Univerzita Jana Evangelisty</a:t>
            </a:r>
          </a:p>
          <a:p>
            <a:pPr algn="ctr"/>
            <a:r>
              <a:rPr lang="cs-CZ" sz="3600" b="1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Purkyně</a:t>
            </a:r>
          </a:p>
          <a:p>
            <a:pPr algn="ctr"/>
            <a:r>
              <a:rPr kumimoji="0" lang="cs-CZ" sz="36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v Ústí nad Labem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BABDAB-0B41-2748-3685-FA0BDA1D7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150" y="92032"/>
            <a:ext cx="2095500" cy="800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13936E-67B1-0F52-4D40-2EDF98A224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2470" b="25448"/>
          <a:stretch>
            <a:fillRect/>
          </a:stretch>
        </p:blipFill>
        <p:spPr>
          <a:xfrm>
            <a:off x="5022261" y="1953278"/>
            <a:ext cx="3962400" cy="61224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8179D5F-F396-7E54-6969-922AACECD627}"/>
              </a:ext>
            </a:extLst>
          </p:cNvPr>
          <p:cNvSpPr txBox="1"/>
          <p:nvPr/>
        </p:nvSpPr>
        <p:spPr>
          <a:xfrm>
            <a:off x="130631" y="2871651"/>
            <a:ext cx="29427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V</a:t>
            </a:r>
            <a:r>
              <a:rPr lang="en-CZ" dirty="0">
                <a:solidFill>
                  <a:schemeClr val="bg1"/>
                </a:solidFill>
              </a:rPr>
              <a:t>íce než 8 500 studentů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dirty="0">
                <a:solidFill>
                  <a:schemeClr val="bg1"/>
                </a:solidFill>
              </a:rPr>
              <a:t>Více než 900 zaměstnanců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dirty="0">
                <a:solidFill>
                  <a:schemeClr val="bg1"/>
                </a:solidFill>
              </a:rPr>
              <a:t>Od roku 1991 – 8 fakult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BFFC960-1411-D0B5-94B3-791B5C9525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32" r="13012"/>
          <a:stretch/>
        </p:blipFill>
        <p:spPr>
          <a:xfrm>
            <a:off x="75302" y="4517710"/>
            <a:ext cx="3969573" cy="22248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DC0BDB-30BF-0E81-A838-013EBAA7107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909" b="75009"/>
          <a:stretch>
            <a:fillRect/>
          </a:stretch>
        </p:blipFill>
        <p:spPr>
          <a:xfrm>
            <a:off x="5022261" y="1269644"/>
            <a:ext cx="3962400" cy="6122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5F340A-7CB1-9F20-E4DD-29F9BA36602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87918"/>
          <a:stretch>
            <a:fillRect/>
          </a:stretch>
        </p:blipFill>
        <p:spPr>
          <a:xfrm>
            <a:off x="5022261" y="586010"/>
            <a:ext cx="3962400" cy="61224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222F6A-93E5-A266-8862-2AE9C692498F}"/>
              </a:ext>
            </a:extLst>
          </p:cNvPr>
          <p:cNvCxnSpPr>
            <a:cxnSpLocks/>
          </p:cNvCxnSpPr>
          <p:nvPr/>
        </p:nvCxnSpPr>
        <p:spPr>
          <a:xfrm>
            <a:off x="4581525" y="0"/>
            <a:ext cx="0" cy="36576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25D7F52-E2F3-8A33-53D3-19A98D3767C9}"/>
              </a:ext>
            </a:extLst>
          </p:cNvPr>
          <p:cNvCxnSpPr>
            <a:endCxn id="4" idx="1"/>
          </p:cNvCxnSpPr>
          <p:nvPr/>
        </p:nvCxnSpPr>
        <p:spPr>
          <a:xfrm>
            <a:off x="4581525" y="892132"/>
            <a:ext cx="44073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2F1C420-9E77-EBD2-66A3-6DFD445735E8}"/>
              </a:ext>
            </a:extLst>
          </p:cNvPr>
          <p:cNvCxnSpPr/>
          <p:nvPr/>
        </p:nvCxnSpPr>
        <p:spPr>
          <a:xfrm>
            <a:off x="4572000" y="1583793"/>
            <a:ext cx="44073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C310A1B-AC8F-B771-FE8B-82A92297FA7F}"/>
              </a:ext>
            </a:extLst>
          </p:cNvPr>
          <p:cNvCxnSpPr/>
          <p:nvPr/>
        </p:nvCxnSpPr>
        <p:spPr>
          <a:xfrm>
            <a:off x="4581525" y="2240286"/>
            <a:ext cx="44073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359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077BCA6-45EC-4BDF-D5F0-7752D18B8D19}"/>
              </a:ext>
            </a:extLst>
          </p:cNvPr>
          <p:cNvSpPr txBox="1"/>
          <p:nvPr/>
        </p:nvSpPr>
        <p:spPr>
          <a:xfrm>
            <a:off x="130631" y="115482"/>
            <a:ext cx="3472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cs-CZ" sz="36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Přírodovědecká fakulta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BABDAB-0B41-2748-3685-FA0BDA1D7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150" y="92032"/>
            <a:ext cx="2095500" cy="8001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8179D5F-F396-7E54-6969-922AACECD627}"/>
              </a:ext>
            </a:extLst>
          </p:cNvPr>
          <p:cNvSpPr txBox="1"/>
          <p:nvPr/>
        </p:nvSpPr>
        <p:spPr>
          <a:xfrm>
            <a:off x="130631" y="2871651"/>
            <a:ext cx="29427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V</a:t>
            </a:r>
            <a:r>
              <a:rPr lang="en-CZ" dirty="0">
                <a:solidFill>
                  <a:schemeClr val="bg1"/>
                </a:solidFill>
              </a:rPr>
              <a:t>íce než 900 studentů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dirty="0">
                <a:solidFill>
                  <a:schemeClr val="bg1"/>
                </a:solidFill>
              </a:rPr>
              <a:t>Více než 183 zaměstnanců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dirty="0">
                <a:solidFill>
                  <a:schemeClr val="bg1"/>
                </a:solidFill>
              </a:rPr>
              <a:t>8 součástí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9FC2F0-83BD-B6F6-2ED4-D5C869641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6415" y="1139190"/>
            <a:ext cx="3911600" cy="5016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F6B99A-45D4-90A4-A591-2A8E06674D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663"/>
          <a:stretch/>
        </p:blipFill>
        <p:spPr>
          <a:xfrm>
            <a:off x="130632" y="4873213"/>
            <a:ext cx="3930194" cy="1876119"/>
          </a:xfrm>
          <a:prstGeom prst="rect">
            <a:avLst/>
          </a:prstGeom>
        </p:spPr>
      </p:pic>
      <p:sp>
        <p:nvSpPr>
          <p:cNvPr id="2" name="Left Arrow 1">
            <a:extLst>
              <a:ext uri="{FF2B5EF4-FFF2-40B4-BE49-F238E27FC236}">
                <a16:creationId xmlns:a16="http://schemas.microsoft.com/office/drawing/2014/main" id="{E7F6FF04-DC2A-0D7E-27EF-15F38BEDE3ED}"/>
              </a:ext>
            </a:extLst>
          </p:cNvPr>
          <p:cNvSpPr/>
          <p:nvPr/>
        </p:nvSpPr>
        <p:spPr>
          <a:xfrm>
            <a:off x="9963150" y="3237428"/>
            <a:ext cx="508378" cy="191776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 dirty="0"/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7110295A-8F5E-4CB9-7541-3BA8F7DA9667}"/>
              </a:ext>
            </a:extLst>
          </p:cNvPr>
          <p:cNvSpPr/>
          <p:nvPr/>
        </p:nvSpPr>
        <p:spPr>
          <a:xfrm>
            <a:off x="9963150" y="5149180"/>
            <a:ext cx="508378" cy="191776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 dirty="0"/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F55682D0-3B0D-F32D-651B-071789AB27E0}"/>
              </a:ext>
            </a:extLst>
          </p:cNvPr>
          <p:cNvSpPr/>
          <p:nvPr/>
        </p:nvSpPr>
        <p:spPr>
          <a:xfrm>
            <a:off x="9963150" y="1968892"/>
            <a:ext cx="508378" cy="191776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 dirty="0"/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D97FBF8C-9F1E-B5B2-CD7F-99A920A63294}"/>
              </a:ext>
            </a:extLst>
          </p:cNvPr>
          <p:cNvSpPr/>
          <p:nvPr/>
        </p:nvSpPr>
        <p:spPr>
          <a:xfrm>
            <a:off x="9963150" y="3880644"/>
            <a:ext cx="508378" cy="191776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1203498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077BCA6-45EC-4BDF-D5F0-7752D18B8D19}"/>
              </a:ext>
            </a:extLst>
          </p:cNvPr>
          <p:cNvSpPr txBox="1"/>
          <p:nvPr/>
        </p:nvSpPr>
        <p:spPr>
          <a:xfrm>
            <a:off x="130631" y="115482"/>
            <a:ext cx="3472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cs-CZ" sz="36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Katedra chemie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BABDAB-0B41-2748-3685-FA0BDA1D7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150" y="92032"/>
            <a:ext cx="2095500" cy="8001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8179D5F-F396-7E54-6969-922AACECD627}"/>
              </a:ext>
            </a:extLst>
          </p:cNvPr>
          <p:cNvSpPr txBox="1"/>
          <p:nvPr/>
        </p:nvSpPr>
        <p:spPr>
          <a:xfrm>
            <a:off x="130631" y="2871651"/>
            <a:ext cx="25268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dirty="0">
                <a:solidFill>
                  <a:schemeClr val="bg1"/>
                </a:solidFill>
              </a:rPr>
              <a:t>5 studijních programů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V</a:t>
            </a:r>
            <a:r>
              <a:rPr lang="en-CZ" dirty="0">
                <a:solidFill>
                  <a:schemeClr val="bg1"/>
                </a:solidFill>
              </a:rPr>
              <a:t>íce než 160 studentů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dirty="0">
                <a:solidFill>
                  <a:schemeClr val="bg1"/>
                </a:solidFill>
              </a:rPr>
              <a:t>20 zaměstnanců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dirty="0">
                <a:solidFill>
                  <a:schemeClr val="bg1"/>
                </a:solidFill>
              </a:rPr>
              <a:t>4 výzkumné skupiny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73A2BF-F04D-E4C5-AF85-55015D9298E8}"/>
              </a:ext>
            </a:extLst>
          </p:cNvPr>
          <p:cNvSpPr/>
          <p:nvPr/>
        </p:nvSpPr>
        <p:spPr>
          <a:xfrm>
            <a:off x="4144166" y="266129"/>
            <a:ext cx="4724822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2800" dirty="0"/>
              <a:t>Čtyři výzkumné skupiny:</a:t>
            </a:r>
            <a:endParaRPr lang="en-US" sz="28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9928C8B-6C25-8BDD-34D3-64CFCE11CC9E}"/>
              </a:ext>
            </a:extLst>
          </p:cNvPr>
          <p:cNvGrpSpPr/>
          <p:nvPr/>
        </p:nvGrpSpPr>
        <p:grpSpPr>
          <a:xfrm>
            <a:off x="5453137" y="1242251"/>
            <a:ext cx="5672450" cy="2362813"/>
            <a:chOff x="5775866" y="994824"/>
            <a:chExt cx="5672450" cy="236281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AE1F58-2F3D-5E9A-113B-865B6246D784}"/>
                </a:ext>
              </a:extLst>
            </p:cNvPr>
            <p:cNvSpPr/>
            <p:nvPr/>
          </p:nvSpPr>
          <p:spPr>
            <a:xfrm>
              <a:off x="5775866" y="994824"/>
              <a:ext cx="5672450" cy="5232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1"/>
              <a:r>
                <a:rPr lang="cs-CZ" sz="2800" dirty="0"/>
                <a:t>Anorganické a analytické chemie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8D81BEE-CCB2-AF0F-22FB-3E58D194FFF1}"/>
                </a:ext>
              </a:extLst>
            </p:cNvPr>
            <p:cNvSpPr/>
            <p:nvPr/>
          </p:nvSpPr>
          <p:spPr>
            <a:xfrm>
              <a:off x="5775866" y="1608949"/>
              <a:ext cx="5672450" cy="5232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1"/>
              <a:r>
                <a:rPr lang="cs-CZ" sz="2800" dirty="0"/>
                <a:t>Organické chemie a technologie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C7D2DD5-54A3-AC04-E2CC-20F3FBDD7730}"/>
                </a:ext>
              </a:extLst>
            </p:cNvPr>
            <p:cNvSpPr/>
            <p:nvPr/>
          </p:nvSpPr>
          <p:spPr>
            <a:xfrm>
              <a:off x="5775866" y="2221683"/>
              <a:ext cx="5672450" cy="5232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1"/>
              <a:r>
                <a:rPr lang="cs-CZ" sz="2800" dirty="0"/>
                <a:t>Transportních jevů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510F1B3-5428-F7E5-8E36-CE1425A02AF6}"/>
                </a:ext>
              </a:extLst>
            </p:cNvPr>
            <p:cNvSpPr/>
            <p:nvPr/>
          </p:nvSpPr>
          <p:spPr>
            <a:xfrm>
              <a:off x="5775866" y="2834417"/>
              <a:ext cx="5672450" cy="5232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1"/>
              <a:r>
                <a:rPr lang="cs-CZ" sz="2800" dirty="0"/>
                <a:t>Didaktiky a vzdělávání</a:t>
              </a:r>
            </a:p>
          </p:txBody>
        </p:sp>
      </p:grp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23386C44-3519-DE99-E941-E1D8AEBAC444}"/>
              </a:ext>
            </a:extLst>
          </p:cNvPr>
          <p:cNvCxnSpPr>
            <a:stCxn id="5" idx="2"/>
            <a:endCxn id="7" idx="1"/>
          </p:cNvCxnSpPr>
          <p:nvPr/>
        </p:nvCxnSpPr>
        <p:spPr>
          <a:xfrm rot="5400000">
            <a:off x="5622601" y="619885"/>
            <a:ext cx="714512" cy="1053440"/>
          </a:xfrm>
          <a:prstGeom prst="bentConnector4">
            <a:avLst>
              <a:gd name="adj1" fmla="val 31693"/>
              <a:gd name="adj2" fmla="val 1217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92A146F2-C9B3-8B5F-D00D-A45A9797089D}"/>
              </a:ext>
            </a:extLst>
          </p:cNvPr>
          <p:cNvCxnSpPr>
            <a:cxnSpLocks/>
            <a:stCxn id="5" idx="2"/>
            <a:endCxn id="8" idx="1"/>
          </p:cNvCxnSpPr>
          <p:nvPr/>
        </p:nvCxnSpPr>
        <p:spPr>
          <a:xfrm rot="5400000">
            <a:off x="5315539" y="926947"/>
            <a:ext cx="1328637" cy="1053440"/>
          </a:xfrm>
          <a:prstGeom prst="bentConnector4">
            <a:avLst>
              <a:gd name="adj1" fmla="val 17484"/>
              <a:gd name="adj2" fmla="val 1217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6A75D316-99FD-D9E2-4E25-A15BAE71AA46}"/>
              </a:ext>
            </a:extLst>
          </p:cNvPr>
          <p:cNvCxnSpPr>
            <a:cxnSpLocks/>
            <a:stCxn id="5" idx="2"/>
            <a:endCxn id="9" idx="1"/>
          </p:cNvCxnSpPr>
          <p:nvPr/>
        </p:nvCxnSpPr>
        <p:spPr>
          <a:xfrm rot="5400000">
            <a:off x="5009172" y="1233314"/>
            <a:ext cx="1941371" cy="1053440"/>
          </a:xfrm>
          <a:prstGeom prst="bentConnector4">
            <a:avLst>
              <a:gd name="adj1" fmla="val 11677"/>
              <a:gd name="adj2" fmla="val 1217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FFBF7C3F-5ADF-B3AF-3E7F-4057EDD6F578}"/>
              </a:ext>
            </a:extLst>
          </p:cNvPr>
          <p:cNvCxnSpPr>
            <a:cxnSpLocks/>
            <a:stCxn id="5" idx="2"/>
            <a:endCxn id="21" idx="1"/>
          </p:cNvCxnSpPr>
          <p:nvPr/>
        </p:nvCxnSpPr>
        <p:spPr>
          <a:xfrm rot="5400000">
            <a:off x="4702805" y="1539681"/>
            <a:ext cx="2554105" cy="1053440"/>
          </a:xfrm>
          <a:prstGeom prst="bentConnector4">
            <a:avLst>
              <a:gd name="adj1" fmla="val 9078"/>
              <a:gd name="adj2" fmla="val 1217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38E4998-83BB-3E6D-4FDB-8934C936A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04543"/>
            <a:ext cx="1880185" cy="12534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8DA52FD-D3F0-146C-0B5B-B34EBDC87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1844" y="5603932"/>
            <a:ext cx="1880186" cy="12540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146C741-B28F-5C6F-643C-974022C20E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30" y="4290183"/>
            <a:ext cx="1876679" cy="125111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9A20441-8DB0-F56E-D7F6-82597E7AC3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0213" y="4297292"/>
            <a:ext cx="1876678" cy="125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77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077BCA6-45EC-4BDF-D5F0-7752D18B8D19}"/>
              </a:ext>
            </a:extLst>
          </p:cNvPr>
          <p:cNvSpPr txBox="1"/>
          <p:nvPr/>
        </p:nvSpPr>
        <p:spPr>
          <a:xfrm>
            <a:off x="130631" y="115482"/>
            <a:ext cx="3472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cs-CZ" sz="36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Katedra chemie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A003200-23E4-E991-C92A-4009B2B34524}"/>
              </a:ext>
            </a:extLst>
          </p:cNvPr>
          <p:cNvSpPr/>
          <p:nvPr/>
        </p:nvSpPr>
        <p:spPr>
          <a:xfrm>
            <a:off x="4498636" y="438647"/>
            <a:ext cx="7280032" cy="6124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noProof="0" dirty="0"/>
              <a:t>ANORGANICKÁ A ANALYTICKÁ CHEMIE:</a:t>
            </a:r>
            <a:r>
              <a:rPr lang="cs-CZ" sz="2800" noProof="0" dirty="0"/>
              <a:t> katalyzátory, elektrolyty, selektivní antibiotika, borany, charakterizace látek (NMR, MS, HPLC, GC, FTIR)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noProof="0" dirty="0"/>
              <a:t>ORGANICKÁ CHEMIE A TECHNOLOGIE:</a:t>
            </a:r>
            <a:r>
              <a:rPr lang="cs-CZ" sz="2800" noProof="0" dirty="0"/>
              <a:t> </a:t>
            </a:r>
            <a:r>
              <a:rPr lang="cs-CZ" sz="2800" noProof="0" dirty="0" err="1"/>
              <a:t>flow</a:t>
            </a:r>
            <a:r>
              <a:rPr lang="cs-CZ" sz="2800" noProof="0" dirty="0"/>
              <a:t>-chemie, syntézy farmaceutik, chirální separace, krystalografie, </a:t>
            </a:r>
            <a:r>
              <a:rPr lang="cs-CZ" sz="2800" noProof="0" dirty="0" err="1"/>
              <a:t>pevnofázová</a:t>
            </a:r>
            <a:r>
              <a:rPr lang="cs-CZ" sz="2800" noProof="0" dirty="0"/>
              <a:t> chemie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noProof="0" dirty="0"/>
              <a:t>TRANSPORTNÍ JEVY:</a:t>
            </a:r>
            <a:r>
              <a:rPr lang="cs-CZ" sz="2800" noProof="0" dirty="0"/>
              <a:t> granulární materiály a prášky, mletí, míchání, separační procesy, membrány, simulace procesů, </a:t>
            </a:r>
            <a:r>
              <a:rPr lang="cs-CZ" sz="2800" noProof="0" dirty="0" err="1"/>
              <a:t>chemicko</a:t>
            </a:r>
            <a:r>
              <a:rPr lang="cs-CZ" sz="2800" dirty="0"/>
              <a:t>-inženýrské výpočty</a:t>
            </a:r>
            <a:endParaRPr lang="cs-CZ" sz="2800" noProof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noProof="0" dirty="0"/>
              <a:t>DIDAKTIKA A VZDĚLÁVÁNÍ:</a:t>
            </a:r>
            <a:r>
              <a:rPr lang="cs-CZ" sz="2800" noProof="0" dirty="0"/>
              <a:t> školení zaměstnanců, popularizace chemie, AI ve výuce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D81751-45C7-97B7-FC9D-C75BB32AD4F3}"/>
              </a:ext>
            </a:extLst>
          </p:cNvPr>
          <p:cNvSpPr txBox="1"/>
          <p:nvPr/>
        </p:nvSpPr>
        <p:spPr>
          <a:xfrm>
            <a:off x="0" y="1192124"/>
            <a:ext cx="34724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noProof="0" dirty="0">
                <a:solidFill>
                  <a:schemeClr val="bg1"/>
                </a:solidFill>
              </a:rPr>
              <a:t>Výzkum </a:t>
            </a:r>
          </a:p>
          <a:p>
            <a:pPr algn="ctr"/>
            <a:r>
              <a:rPr lang="cs-CZ" sz="3600" noProof="0" dirty="0">
                <a:solidFill>
                  <a:schemeClr val="bg1"/>
                </a:solidFill>
              </a:rPr>
              <a:t>a </a:t>
            </a:r>
          </a:p>
          <a:p>
            <a:pPr algn="ctr"/>
            <a:r>
              <a:rPr lang="cs-CZ" sz="3600" noProof="0" dirty="0">
                <a:solidFill>
                  <a:schemeClr val="bg1"/>
                </a:solidFill>
              </a:rPr>
              <a:t>zaměření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67C31D-F969-2C81-70CC-B5D6B046515A}"/>
              </a:ext>
            </a:extLst>
          </p:cNvPr>
          <p:cNvSpPr txBox="1"/>
          <p:nvPr/>
        </p:nvSpPr>
        <p:spPr>
          <a:xfrm>
            <a:off x="130631" y="4138575"/>
            <a:ext cx="387866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noProof="0" dirty="0">
                <a:solidFill>
                  <a:schemeClr val="bg1"/>
                </a:solidFill>
              </a:rPr>
              <a:t>Nabídka pro průmysl:</a:t>
            </a:r>
            <a:r>
              <a:rPr lang="cs-CZ" sz="2800" noProof="0" dirty="0">
                <a:solidFill>
                  <a:schemeClr val="bg1"/>
                </a:solidFill>
              </a:rPr>
              <a:t> </a:t>
            </a:r>
          </a:p>
          <a:p>
            <a:r>
              <a:rPr lang="cs-CZ" sz="2800" noProof="0" dirty="0">
                <a:solidFill>
                  <a:schemeClr val="bg1"/>
                </a:solidFill>
              </a:rPr>
              <a:t>Využití přístrojů | Řešení technických problémů | Vývoj metod | Analýzy vzorků</a:t>
            </a:r>
          </a:p>
        </p:txBody>
      </p:sp>
    </p:spTree>
    <p:extLst>
      <p:ext uri="{BB962C8B-B14F-4D97-AF65-F5344CB8AC3E}">
        <p14:creationId xmlns:p14="http://schemas.microsoft.com/office/powerpoint/2010/main" val="2691910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077BCA6-45EC-4BDF-D5F0-7752D18B8D19}"/>
              </a:ext>
            </a:extLst>
          </p:cNvPr>
          <p:cNvSpPr txBox="1"/>
          <p:nvPr/>
        </p:nvSpPr>
        <p:spPr>
          <a:xfrm>
            <a:off x="130631" y="115482"/>
            <a:ext cx="3472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cs-CZ" sz="36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Pedagogická činnost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7C00C8-7999-C770-DC88-08648648F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150" y="92032"/>
            <a:ext cx="2095500" cy="8001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C8706ED6-394B-A42C-65E6-CA0B06C17571}"/>
              </a:ext>
            </a:extLst>
          </p:cNvPr>
          <p:cNvSpPr/>
          <p:nvPr/>
        </p:nvSpPr>
        <p:spPr>
          <a:xfrm>
            <a:off x="130630" y="2782255"/>
            <a:ext cx="3758464" cy="3539430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Příprava vysokoškolsky vzdělaných odborníků s chemickým zaměřením s přímou vazbou na region, kteří budou ochotni setrvat v severozápadních Čechách i po studiích</a:t>
            </a:r>
            <a:r>
              <a:rPr lang="cs-CZ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en-CZ" sz="2800" dirty="0">
                <a:effectLst/>
              </a:rPr>
              <a:t> </a:t>
            </a:r>
            <a:endParaRPr lang="en-US" sz="28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6C82ECC-9801-42D2-549D-25A9FB776DA4}"/>
              </a:ext>
            </a:extLst>
          </p:cNvPr>
          <p:cNvSpPr/>
          <p:nvPr/>
        </p:nvSpPr>
        <p:spPr>
          <a:xfrm>
            <a:off x="4702632" y="1978611"/>
            <a:ext cx="7138269" cy="954107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800" dirty="0">
                <a:solidFill>
                  <a:schemeClr val="tx1"/>
                </a:solidFill>
              </a:rPr>
              <a:t>2020: Chemie se zaměřením na vzdělávání</a:t>
            </a:r>
            <a:r>
              <a:rPr lang="cs-CZ" sz="2800" i="0" u="none" strike="noStrike" dirty="0">
                <a:solidFill>
                  <a:schemeClr val="tx1"/>
                </a:solidFill>
                <a:effectLst/>
              </a:rPr>
              <a:t> </a:t>
            </a:r>
            <a:endParaRPr lang="cs-CZ" sz="28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r>
              <a:rPr lang="en-CZ" sz="2800" dirty="0">
                <a:solidFill>
                  <a:schemeClr val="tx1"/>
                </a:solidFill>
              </a:rPr>
              <a:t>2025: Aplikovaná chemie</a:t>
            </a:r>
            <a:r>
              <a:rPr lang="en-CZ" sz="2800" dirty="0">
                <a:solidFill>
                  <a:schemeClr val="tx1"/>
                </a:solidFill>
                <a:effectLst/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798D815-71AC-2193-4963-70B64DF5A192}"/>
              </a:ext>
            </a:extLst>
          </p:cNvPr>
          <p:cNvSpPr txBox="1"/>
          <p:nvPr/>
        </p:nvSpPr>
        <p:spPr>
          <a:xfrm>
            <a:off x="5326005" y="1518321"/>
            <a:ext cx="477174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effectLst/>
                <a:ea typeface="Times New Roman" panose="02020603050405020304" pitchFamily="18" charset="0"/>
              </a:rPr>
              <a:t>Bakalářské studijní programy:</a:t>
            </a:r>
            <a:endParaRPr lang="en-CZ" sz="2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E32492D-19D4-A2A9-4EF6-15A6EF4635EE}"/>
              </a:ext>
            </a:extLst>
          </p:cNvPr>
          <p:cNvSpPr/>
          <p:nvPr/>
        </p:nvSpPr>
        <p:spPr>
          <a:xfrm>
            <a:off x="4702631" y="4507840"/>
            <a:ext cx="7138269" cy="181588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212121"/>
                </a:solidFill>
              </a:rPr>
              <a:t>2020: </a:t>
            </a:r>
            <a:r>
              <a:rPr lang="cs-CZ" sz="2800" dirty="0">
                <a:solidFill>
                  <a:schemeClr val="tx1"/>
                </a:solidFill>
              </a:rPr>
              <a:t>Učitelství chemie pro střední školy</a:t>
            </a:r>
            <a:r>
              <a:rPr lang="cs-CZ" sz="2800" i="0" u="none" strike="noStrike" dirty="0">
                <a:solidFill>
                  <a:schemeClr val="tx1"/>
                </a:solidFill>
                <a:effectLst/>
              </a:rPr>
              <a:t> </a:t>
            </a:r>
            <a:endParaRPr lang="cs-CZ" sz="28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>
              <a:tabLst>
                <a:tab pos="879475" algn="l"/>
              </a:tabLst>
            </a:pPr>
            <a:r>
              <a:rPr lang="cs-CZ" sz="2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2014: Analytická chemie životního</a:t>
            </a:r>
            <a:r>
              <a:rPr lang="cs-CZ" sz="28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cs-CZ" sz="2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prostředí a 	toxikologie</a:t>
            </a:r>
            <a:r>
              <a:rPr lang="en-CZ" sz="2800" dirty="0">
                <a:solidFill>
                  <a:schemeClr val="tx1"/>
                </a:solidFill>
                <a:effectLst/>
              </a:rPr>
              <a:t> (společně s FŽP UJEP)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CZ" sz="2800" dirty="0">
                <a:solidFill>
                  <a:schemeClr val="tx1"/>
                </a:solidFill>
                <a:effectLst/>
              </a:rPr>
              <a:t>2023: Aplikovaná chemie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3645F42-9E1B-A7EF-5BCE-AA46111B843E}"/>
              </a:ext>
            </a:extLst>
          </p:cNvPr>
          <p:cNvSpPr txBox="1"/>
          <p:nvPr/>
        </p:nvSpPr>
        <p:spPr>
          <a:xfrm>
            <a:off x="5337581" y="4059125"/>
            <a:ext cx="477174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effectLst/>
                <a:ea typeface="Times New Roman" panose="02020603050405020304" pitchFamily="18" charset="0"/>
              </a:rPr>
              <a:t>Magisterské studijní programy:</a:t>
            </a:r>
            <a:endParaRPr lang="en-CZ" sz="2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077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077BCA6-45EC-4BDF-D5F0-7752D18B8D19}"/>
              </a:ext>
            </a:extLst>
          </p:cNvPr>
          <p:cNvSpPr txBox="1"/>
          <p:nvPr/>
        </p:nvSpPr>
        <p:spPr>
          <a:xfrm>
            <a:off x="0" y="1838774"/>
            <a:ext cx="34724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noProof="0" dirty="0">
                <a:solidFill>
                  <a:schemeClr val="bg1"/>
                </a:solidFill>
              </a:rPr>
              <a:t>Bakalářský studijní  program Aplikovaná chemie - struktura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306AB93-93C6-2E4F-9DF5-866440D6E9D0}"/>
              </a:ext>
            </a:extLst>
          </p:cNvPr>
          <p:cNvSpPr txBox="1"/>
          <p:nvPr/>
        </p:nvSpPr>
        <p:spPr>
          <a:xfrm>
            <a:off x="4391074" y="-135039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endParaRPr lang="en-CZ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4D71883-69AB-EC94-0D8E-121EC03A7EDC}"/>
              </a:ext>
            </a:extLst>
          </p:cNvPr>
          <p:cNvSpPr/>
          <p:nvPr/>
        </p:nvSpPr>
        <p:spPr>
          <a:xfrm>
            <a:off x="4564617" y="9970"/>
            <a:ext cx="7463261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800" b="1" noProof="0" dirty="0"/>
              <a:t>ODBORNÝ ZÁKLAD:</a:t>
            </a:r>
            <a:endParaRPr lang="cs-CZ" sz="2800" noProof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noProof="0" dirty="0"/>
              <a:t>Všechny oblasti chemie (organická, anorganická, analytická, fyzikální)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noProof="0" dirty="0"/>
              <a:t>Instrumentální metody analýzy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noProof="0" dirty="0"/>
              <a:t>200+ hodin laboratorních cvičení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20B5DC5-97E4-F926-BB73-F1BA59651B85}"/>
              </a:ext>
            </a:extLst>
          </p:cNvPr>
          <p:cNvSpPr/>
          <p:nvPr/>
        </p:nvSpPr>
        <p:spPr>
          <a:xfrm>
            <a:off x="4550216" y="2310601"/>
            <a:ext cx="7463261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800" b="1" noProof="0" dirty="0"/>
              <a:t>PRO PRŮMYSL KLÍČOVÉ PŘEDMĚTY:</a:t>
            </a:r>
            <a:endParaRPr lang="cs-CZ" sz="2800" noProof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noProof="0" dirty="0"/>
              <a:t>Chemické inženýrství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noProof="0" dirty="0"/>
              <a:t>Průmyslová chemie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noProof="0" dirty="0"/>
              <a:t>Zařízení v chemickém průmyslu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noProof="0" dirty="0"/>
              <a:t>Bilanční výpočty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noProof="0" dirty="0"/>
              <a:t>Chemické technologie v praxi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3CFE60E-5515-B830-72BB-BCCB142374DE}"/>
              </a:ext>
            </a:extLst>
          </p:cNvPr>
          <p:cNvSpPr/>
          <p:nvPr/>
        </p:nvSpPr>
        <p:spPr>
          <a:xfrm>
            <a:off x="4552894" y="5042120"/>
            <a:ext cx="7463260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800" b="1" noProof="0" dirty="0"/>
              <a:t>PRAXE A PROJEKTY:</a:t>
            </a:r>
            <a:endParaRPr lang="cs-CZ" sz="2800" noProof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noProof="0" dirty="0"/>
              <a:t>5 týdnů odborné praxe (2. ročník)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noProof="0" dirty="0"/>
              <a:t>Bakalářská práce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noProof="0" dirty="0"/>
              <a:t>Exkurze do provozů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2AB003B-F584-EFB1-60C4-323C71A6DCDD}"/>
              </a:ext>
            </a:extLst>
          </p:cNvPr>
          <p:cNvSpPr txBox="1"/>
          <p:nvPr/>
        </p:nvSpPr>
        <p:spPr>
          <a:xfrm>
            <a:off x="130631" y="115482"/>
            <a:ext cx="3472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cs-CZ" sz="36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Pedagogická činnost</a:t>
            </a:r>
          </a:p>
        </p:txBody>
      </p:sp>
    </p:spTree>
    <p:extLst>
      <p:ext uri="{BB962C8B-B14F-4D97-AF65-F5344CB8AC3E}">
        <p14:creationId xmlns:p14="http://schemas.microsoft.com/office/powerpoint/2010/main" val="713766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C588C9-586D-2747-63C5-7934DB4D6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2D897E3-80E2-79AB-4160-C530D9CDC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81DD5EB-82F7-C3C7-1D5D-7894BA2FBF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B5E2C50-58A8-AED7-648B-A0E40C7CF1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AE0D97E3-60F2-04BE-D286-9688383DE7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4A64BE52-24ED-C01F-D743-BA62905C73D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BC01ADFB-59FD-A664-26EF-331EFE9FDC7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79287033-F3C3-6AF2-0DC2-4F70FA1729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8C69149B-524A-B309-5BAB-A8180057020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24D81C31-16DA-A5DB-8433-A523C8B3E7E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024C79CD-15FC-493B-AB2E-6F972AF976A4}"/>
              </a:ext>
            </a:extLst>
          </p:cNvPr>
          <p:cNvSpPr txBox="1"/>
          <p:nvPr/>
        </p:nvSpPr>
        <p:spPr>
          <a:xfrm>
            <a:off x="4391074" y="-135039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endParaRPr lang="en-CZ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5D1E99B-71A5-691B-BFD9-80FB601ECBCD}"/>
              </a:ext>
            </a:extLst>
          </p:cNvPr>
          <p:cNvSpPr/>
          <p:nvPr/>
        </p:nvSpPr>
        <p:spPr>
          <a:xfrm>
            <a:off x="4888989" y="1443841"/>
            <a:ext cx="5813823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800" b="1" noProof="0" dirty="0"/>
              <a:t>SPOLEČNÝ ZÁKLAD:</a:t>
            </a:r>
            <a:endParaRPr lang="cs-CZ" sz="2800" noProof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noProof="0" dirty="0"/>
              <a:t>Pokročilé chemické disciplíny</a:t>
            </a:r>
            <a:r>
              <a:rPr lang="cs-CZ" sz="2800" noProof="0" dirty="0"/>
              <a:t> - anorganická, organická, fyzikální chemie, chemické inženýrství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noProof="0" dirty="0"/>
              <a:t>Praktické projekty</a:t>
            </a:r>
            <a:r>
              <a:rPr lang="cs-CZ" sz="2800" noProof="0" dirty="0"/>
              <a:t> - semestrální projekt, 3 týdny praxe, diplomová práce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noProof="0" dirty="0"/>
              <a:t>Profesní kompetence</a:t>
            </a:r>
            <a:r>
              <a:rPr lang="cs-CZ" sz="2800" noProof="0" dirty="0"/>
              <a:t> - odborná angličtina, prezentace výzkumu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38A94D-37F3-C2FA-C0A6-0B7649C04F47}"/>
              </a:ext>
            </a:extLst>
          </p:cNvPr>
          <p:cNvSpPr txBox="1"/>
          <p:nvPr/>
        </p:nvSpPr>
        <p:spPr>
          <a:xfrm>
            <a:off x="809315" y="3863635"/>
            <a:ext cx="1877788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effectLst/>
                <a:ea typeface="Times New Roman" panose="02020603050405020304" pitchFamily="18" charset="0"/>
              </a:rPr>
              <a:t>Společný </a:t>
            </a:r>
          </a:p>
          <a:p>
            <a:pPr algn="ctr"/>
            <a:r>
              <a:rPr lang="cs-CZ" sz="2800" dirty="0">
                <a:effectLst/>
                <a:ea typeface="Times New Roman" panose="02020603050405020304" pitchFamily="18" charset="0"/>
              </a:rPr>
              <a:t>základ</a:t>
            </a:r>
            <a:endParaRPr lang="en-CZ" sz="2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9E5F0D-F48D-325E-9D15-3DAF73493038}"/>
              </a:ext>
            </a:extLst>
          </p:cNvPr>
          <p:cNvSpPr txBox="1"/>
          <p:nvPr/>
        </p:nvSpPr>
        <p:spPr>
          <a:xfrm>
            <a:off x="467927" y="5727845"/>
            <a:ext cx="256056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effectLst/>
                <a:ea typeface="Times New Roman" panose="02020603050405020304" pitchFamily="18" charset="0"/>
              </a:rPr>
              <a:t>Dvě specializace</a:t>
            </a:r>
            <a:endParaRPr lang="en-CZ" sz="2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Cross 4">
            <a:extLst>
              <a:ext uri="{FF2B5EF4-FFF2-40B4-BE49-F238E27FC236}">
                <a16:creationId xmlns:a16="http://schemas.microsoft.com/office/drawing/2014/main" id="{CB7FC9AB-3F6B-AB99-2DCF-1A75344B5555}"/>
              </a:ext>
            </a:extLst>
          </p:cNvPr>
          <p:cNvSpPr/>
          <p:nvPr/>
        </p:nvSpPr>
        <p:spPr>
          <a:xfrm>
            <a:off x="1416582" y="5008058"/>
            <a:ext cx="537882" cy="529471"/>
          </a:xfrm>
          <a:prstGeom prst="plus">
            <a:avLst>
              <a:gd name="adj" fmla="val 3719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7EB541-4E36-E7A8-90CC-269441DD034D}"/>
              </a:ext>
            </a:extLst>
          </p:cNvPr>
          <p:cNvSpPr txBox="1"/>
          <p:nvPr/>
        </p:nvSpPr>
        <p:spPr>
          <a:xfrm>
            <a:off x="0" y="1192124"/>
            <a:ext cx="34724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noProof="0" dirty="0">
                <a:solidFill>
                  <a:schemeClr val="bg1"/>
                </a:solidFill>
              </a:rPr>
              <a:t>Magisterský studijní  program Aplikovaná chemie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24A3BE-5984-5B0D-E746-05FC546BF21A}"/>
              </a:ext>
            </a:extLst>
          </p:cNvPr>
          <p:cNvSpPr/>
          <p:nvPr/>
        </p:nvSpPr>
        <p:spPr>
          <a:xfrm>
            <a:off x="4567209" y="94972"/>
            <a:ext cx="7463261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800" noProof="0" dirty="0"/>
              <a:t>Struktura studia</a:t>
            </a:r>
            <a:endParaRPr lang="cs-CZ" sz="2800" b="1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F836FB-A82A-58C4-8027-F11C62C582A0}"/>
              </a:ext>
            </a:extLst>
          </p:cNvPr>
          <p:cNvSpPr txBox="1"/>
          <p:nvPr/>
        </p:nvSpPr>
        <p:spPr>
          <a:xfrm>
            <a:off x="130631" y="115482"/>
            <a:ext cx="3472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cs-CZ" sz="36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Pedagogická činnost</a:t>
            </a:r>
          </a:p>
        </p:txBody>
      </p:sp>
    </p:spTree>
    <p:extLst>
      <p:ext uri="{BB962C8B-B14F-4D97-AF65-F5344CB8AC3E}">
        <p14:creationId xmlns:p14="http://schemas.microsoft.com/office/powerpoint/2010/main" val="227916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5F9E72-3355-C544-72F2-9CA75FE77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66F26C-58DC-4255-EBED-3F14B17F4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4155583-3C39-804B-5D1D-A9C71DC2F6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5E60E62-197B-3E3C-22DF-0A448A791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31831CB6-481E-0F84-64EA-D4D9C6FA88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ADEED254-16AD-6E69-EFBE-01BE27E8EDC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84C2CF1E-7F37-4450-A124-66A9036191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6B9E9C6F-410A-F439-4A15-7C3CE29860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32016E68-9403-2125-D14C-091B3222C4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E10B34A9-4906-50D8-EE17-6DF9389BFC7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FCCAEB6-9B4E-0E42-2E09-ACBA18A2A97F}"/>
              </a:ext>
            </a:extLst>
          </p:cNvPr>
          <p:cNvSpPr txBox="1"/>
          <p:nvPr/>
        </p:nvSpPr>
        <p:spPr>
          <a:xfrm>
            <a:off x="4391074" y="-135039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endParaRPr lang="en-CZ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F77E88-89C6-685F-FB13-9937193F78A0}"/>
              </a:ext>
            </a:extLst>
          </p:cNvPr>
          <p:cNvSpPr txBox="1"/>
          <p:nvPr/>
        </p:nvSpPr>
        <p:spPr>
          <a:xfrm>
            <a:off x="809315" y="3863635"/>
            <a:ext cx="1877788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effectLst/>
                <a:ea typeface="Times New Roman" panose="02020603050405020304" pitchFamily="18" charset="0"/>
              </a:rPr>
              <a:t>Společný </a:t>
            </a:r>
          </a:p>
          <a:p>
            <a:pPr algn="ctr"/>
            <a:r>
              <a:rPr lang="cs-CZ" sz="2800" dirty="0">
                <a:effectLst/>
                <a:ea typeface="Times New Roman" panose="02020603050405020304" pitchFamily="18" charset="0"/>
              </a:rPr>
              <a:t>základ</a:t>
            </a:r>
            <a:endParaRPr lang="en-CZ" sz="2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20CAE4-1B31-940E-0103-6CFECF3E2CF3}"/>
              </a:ext>
            </a:extLst>
          </p:cNvPr>
          <p:cNvSpPr txBox="1"/>
          <p:nvPr/>
        </p:nvSpPr>
        <p:spPr>
          <a:xfrm>
            <a:off x="467927" y="5727845"/>
            <a:ext cx="256056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effectLst/>
                <a:ea typeface="Times New Roman" panose="02020603050405020304" pitchFamily="18" charset="0"/>
              </a:rPr>
              <a:t>Dvě specializace</a:t>
            </a:r>
            <a:endParaRPr lang="en-CZ" sz="2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Cross 4">
            <a:extLst>
              <a:ext uri="{FF2B5EF4-FFF2-40B4-BE49-F238E27FC236}">
                <a16:creationId xmlns:a16="http://schemas.microsoft.com/office/drawing/2014/main" id="{54C60202-7BEB-91DD-F630-9DFCA5A05D2C}"/>
              </a:ext>
            </a:extLst>
          </p:cNvPr>
          <p:cNvSpPr/>
          <p:nvPr/>
        </p:nvSpPr>
        <p:spPr>
          <a:xfrm>
            <a:off x="1416582" y="5008058"/>
            <a:ext cx="537882" cy="529471"/>
          </a:xfrm>
          <a:prstGeom prst="plus">
            <a:avLst>
              <a:gd name="adj" fmla="val 3719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B3F4FD-2593-D5C0-376B-50E297E301A6}"/>
              </a:ext>
            </a:extLst>
          </p:cNvPr>
          <p:cNvSpPr/>
          <p:nvPr/>
        </p:nvSpPr>
        <p:spPr>
          <a:xfrm>
            <a:off x="4888989" y="1443841"/>
            <a:ext cx="5813823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800" b="1" dirty="0"/>
              <a:t>SPECIALIZACE 1 - </a:t>
            </a:r>
            <a:r>
              <a:rPr lang="cs-CZ" sz="2800" b="1" dirty="0">
                <a:ea typeface="Times New Roman" panose="02020603050405020304" pitchFamily="18" charset="0"/>
              </a:rPr>
              <a:t>Syntéza, technologie a analýza chemických látek a materiálů: </a:t>
            </a:r>
            <a:endParaRPr lang="cs-CZ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Metody charakterizace látek a materiálů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Syntézy a izolace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Validace analytických metod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Nanomateriály, koordinační a makromolekulární chemie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36F8B8-EC61-F6C7-FADF-20453DDBE199}"/>
              </a:ext>
            </a:extLst>
          </p:cNvPr>
          <p:cNvSpPr txBox="1"/>
          <p:nvPr/>
        </p:nvSpPr>
        <p:spPr>
          <a:xfrm>
            <a:off x="0" y="1192124"/>
            <a:ext cx="34724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noProof="0" dirty="0">
                <a:solidFill>
                  <a:schemeClr val="bg1"/>
                </a:solidFill>
              </a:rPr>
              <a:t>Magisterský studijní  program Aplikovaná chemie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125588-44AB-E2C3-3158-72710B6C9141}"/>
              </a:ext>
            </a:extLst>
          </p:cNvPr>
          <p:cNvSpPr/>
          <p:nvPr/>
        </p:nvSpPr>
        <p:spPr>
          <a:xfrm>
            <a:off x="4567209" y="94972"/>
            <a:ext cx="7463261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800" noProof="0" dirty="0"/>
              <a:t>Struktura studia</a:t>
            </a:r>
            <a:endParaRPr lang="cs-CZ" sz="2800" b="1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C40312-0328-FF0A-B01C-AC8F891B45FB}"/>
              </a:ext>
            </a:extLst>
          </p:cNvPr>
          <p:cNvSpPr txBox="1"/>
          <p:nvPr/>
        </p:nvSpPr>
        <p:spPr>
          <a:xfrm>
            <a:off x="130631" y="115482"/>
            <a:ext cx="3472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cs-CZ" sz="36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Pedagogická činnost</a:t>
            </a:r>
          </a:p>
        </p:txBody>
      </p:sp>
    </p:spTree>
    <p:extLst>
      <p:ext uri="{BB962C8B-B14F-4D97-AF65-F5344CB8AC3E}">
        <p14:creationId xmlns:p14="http://schemas.microsoft.com/office/powerpoint/2010/main" val="933452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54707</TotalTime>
  <Words>573</Words>
  <Application>Microsoft Macintosh PowerPoint</Application>
  <PresentationFormat>Widescreen</PresentationFormat>
  <Paragraphs>118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Lato</vt:lpstr>
      <vt:lpstr>Lora</vt:lpstr>
      <vt:lpstr>Segoe UI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Počítačové modelování vícefázových systémů</dc:title>
  <dc:creator>Microsoft Office User</dc:creator>
  <cp:lastModifiedBy>Jaromír Havlica</cp:lastModifiedBy>
  <cp:revision>67</cp:revision>
  <dcterms:created xsi:type="dcterms:W3CDTF">2022-10-18T21:36:10Z</dcterms:created>
  <dcterms:modified xsi:type="dcterms:W3CDTF">2025-09-17T07:58:22Z</dcterms:modified>
</cp:coreProperties>
</file>