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  <p:sldId id="259" r:id="rId3"/>
    <p:sldId id="261" r:id="rId4"/>
    <p:sldId id="263" r:id="rId5"/>
    <p:sldId id="267" r:id="rId6"/>
    <p:sldId id="268" r:id="rId7"/>
    <p:sldId id="269" r:id="rId8"/>
    <p:sldId id="270" r:id="rId9"/>
    <p:sldId id="274" r:id="rId10"/>
    <p:sldId id="276" r:id="rId11"/>
    <p:sldId id="277" r:id="rId12"/>
    <p:sldId id="278" r:id="rId13"/>
    <p:sldId id="271" r:id="rId14"/>
    <p:sldId id="273" r:id="rId15"/>
  </p:sldIdLst>
  <p:sldSz cx="12192000" cy="6858000"/>
  <p:notesSz cx="6889750" cy="1002188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7C80"/>
    <a:srgbClr val="CCFFCC"/>
    <a:srgbClr val="99FFCC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9" autoAdjust="0"/>
    <p:restoredTop sz="94660"/>
  </p:normalViewPr>
  <p:slideViewPr>
    <p:cSldViewPr snapToGrid="0">
      <p:cViewPr varScale="1">
        <p:scale>
          <a:sx n="82" d="100"/>
          <a:sy n="82" d="100"/>
        </p:scale>
        <p:origin x="-115" y="-101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10BF5E4-E557-00EB-49F5-64C8C7A9D82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7295FBD3-2F4C-90E9-B118-F43CBFDB68F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7499F566-2E9B-546F-CB58-BB18A68A59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677D8E-070E-433F-A0AE-D566F4F9992A}" type="datetimeFigureOut">
              <a:rPr lang="en-US" smtClean="0"/>
              <a:pPr/>
              <a:t>9/22/2025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6F2A8C98-6193-5684-84D8-C4C911937E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78FC2D10-C55D-D65D-4A72-A7B7392C67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69952-6AD7-4C8A-B5DA-72A486C4A52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254295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C9739AF-7AE3-0F7E-F033-DDD88D789E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A11D4179-A5A7-53F3-DC54-25AF4ECE4F2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3F62B668-8403-08C4-9E0A-53924B625E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677D8E-070E-433F-A0AE-D566F4F9992A}" type="datetimeFigureOut">
              <a:rPr lang="en-US" smtClean="0"/>
              <a:pPr/>
              <a:t>9/22/2025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4C897068-CBE4-A10C-377E-D6B729CBA3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F583DF40-CF07-1E17-E457-01E7638DD6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69952-6AD7-4C8A-B5DA-72A486C4A52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7985008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A2A619F9-DDA4-3295-1C86-2FF278D81EF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E2C6313B-78C6-2C31-457F-429D1759E17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4F750EF9-DEF3-03FA-5F3F-E938D1B599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677D8E-070E-433F-A0AE-D566F4F9992A}" type="datetimeFigureOut">
              <a:rPr lang="en-US" smtClean="0"/>
              <a:pPr/>
              <a:t>9/22/2025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03A280E3-4138-65E4-05ED-E85935D3EF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1C963155-1C88-4DC4-F94F-ADBE1D2E23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69952-6AD7-4C8A-B5DA-72A486C4A52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2592162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0746AB8-43E2-CA71-4269-B7932FAAA2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71B39276-0A43-048E-B2F3-A5FFBF6427C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5213D750-EEF2-10DA-EF9F-CBDCEDA1AD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677D8E-070E-433F-A0AE-D566F4F9992A}" type="datetimeFigureOut">
              <a:rPr lang="en-US" smtClean="0"/>
              <a:pPr/>
              <a:t>9/22/2025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0568463E-17EA-36AA-8BC8-2A9518B30F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BA65DE17-6E2E-0207-B432-5E906F2A80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69952-6AD7-4C8A-B5DA-72A486C4A52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5221799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529DBBC-5DEE-FC19-E4B2-429B09B05E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C9E82894-3854-9C6A-D56A-6BC30CEA880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5F9AFF91-9054-3958-3B09-A7081ACA3C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677D8E-070E-433F-A0AE-D566F4F9992A}" type="datetimeFigureOut">
              <a:rPr lang="en-US" smtClean="0"/>
              <a:pPr/>
              <a:t>9/22/2025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333849F4-7835-48DA-91BB-443EC7D55F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A52ACA8D-F55A-B17B-8B18-C172FDE694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69952-6AD7-4C8A-B5DA-72A486C4A52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1817132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23EA325-C75A-4B96-9CB3-1FFAA1ABE6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2A30BE9A-5247-D58A-C291-ACAE62B14CB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C243C06A-1864-6FCB-3DE5-51D91A861ED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963D3106-08C9-7B02-4C8F-546E6734EA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677D8E-070E-433F-A0AE-D566F4F9992A}" type="datetimeFigureOut">
              <a:rPr lang="en-US" smtClean="0"/>
              <a:pPr/>
              <a:t>9/22/2025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0E5FFA6B-1510-8493-7C13-BF1BEB67CA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42FA2DC6-26D7-2F10-285D-AD10D61154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69952-6AD7-4C8A-B5DA-72A486C4A52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4580232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97ED361-62D8-6A7E-F9AD-3E43386E1F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3D86710A-88F0-D0AC-B0FA-89E989685E7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51D90D42-D776-707C-437D-8AD4293AF2D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AA125232-1472-8BB8-C537-649E6748F82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3A44D961-4AB4-27EF-13C2-D50138201F3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598A7A33-AA4F-9F2D-3ACA-F6A97F6135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677D8E-070E-433F-A0AE-D566F4F9992A}" type="datetimeFigureOut">
              <a:rPr lang="en-US" smtClean="0"/>
              <a:pPr/>
              <a:t>9/22/2025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AD6A17BE-9568-FC41-4FB7-AA6F3B4B6B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91E47284-6EF7-9FE9-72D9-D17323FE11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69952-6AD7-4C8A-B5DA-72A486C4A52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7099393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7D6F187-ED9B-687B-060B-C1F09BCE97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D0A688FA-1753-6CA6-45A8-320C6B756D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677D8E-070E-433F-A0AE-D566F4F9992A}" type="datetimeFigureOut">
              <a:rPr lang="en-US" smtClean="0"/>
              <a:pPr/>
              <a:t>9/22/2025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61CC5DC0-6232-4780-B8C9-6670A62BAC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7C88258E-0241-907B-E59D-EE72C6F4D3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69952-6AD7-4C8A-B5DA-72A486C4A52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0868008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F1C91158-092A-8374-79E4-3AAEDCAC53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677D8E-070E-433F-A0AE-D566F4F9992A}" type="datetimeFigureOut">
              <a:rPr lang="en-US" smtClean="0"/>
              <a:pPr/>
              <a:t>9/22/2025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A969798E-043F-5C8C-EFE4-15F445C5B9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09DDE9CF-DEAD-5FF8-F414-ACB5B196C7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69952-6AD7-4C8A-B5DA-72A486C4A52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615627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8A77332-2636-9188-ADE5-0B0A9F526A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D166A79B-6779-F7A8-A37E-711DBC7B20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C6413DA8-B659-FEE6-61FC-0F6686BD0DB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D11DDDBB-34A3-7BBC-D45E-529B10EAAF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677D8E-070E-433F-A0AE-D566F4F9992A}" type="datetimeFigureOut">
              <a:rPr lang="en-US" smtClean="0"/>
              <a:pPr/>
              <a:t>9/22/2025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4E6BD2F9-2FDD-C338-634E-169F0DA905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94FE0563-1F87-DFAB-9868-4F28827196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69952-6AD7-4C8A-B5DA-72A486C4A52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5247009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9B573FE-72DF-D676-EE7D-4B37AAFF40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BAF28343-3FC8-A057-1CA7-1CFC2FC609E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2FF4EB4F-E996-BAF8-45FE-DCB7C36B0E2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3A329CBC-11C1-E63E-9480-6AA021B5E6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677D8E-070E-433F-A0AE-D566F4F9992A}" type="datetimeFigureOut">
              <a:rPr lang="en-US" smtClean="0"/>
              <a:pPr/>
              <a:t>9/22/2025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5B418E20-67AF-0F00-5783-6856D1BA89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90F7E102-0ED6-D238-4C0C-0D56A50289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69952-6AD7-4C8A-B5DA-72A486C4A52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361364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9CF73104-C971-6631-705A-224AEE4A24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6FA26D00-E97F-5AE5-355A-BDB862C3C7F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6E71D418-48CA-CCBA-1D8C-F803E2A93D2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677D8E-070E-433F-A0AE-D566F4F9992A}" type="datetimeFigureOut">
              <a:rPr lang="en-US" smtClean="0"/>
              <a:pPr/>
              <a:t>9/22/2025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D300EB4B-F4F3-23EE-58D3-903B5B838A0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4F02A7BC-CAE5-290C-0AC6-13121556F11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269952-6AD7-4C8A-B5DA-72A486C4A52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306018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délník 2"/>
          <p:cNvSpPr/>
          <p:nvPr/>
        </p:nvSpPr>
        <p:spPr>
          <a:xfrm>
            <a:off x="326816" y="1840926"/>
            <a:ext cx="1858201" cy="584775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r>
              <a:rPr lang="cs-CZ" sz="3200" dirty="0"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Název SP</a:t>
            </a:r>
            <a:endParaRPr lang="cs-CZ" sz="3200" dirty="0"/>
          </a:p>
        </p:txBody>
      </p:sp>
      <p:sp>
        <p:nvSpPr>
          <p:cNvPr id="4" name="Obdélník 3"/>
          <p:cNvSpPr/>
          <p:nvPr/>
        </p:nvSpPr>
        <p:spPr>
          <a:xfrm>
            <a:off x="2313068" y="1044138"/>
            <a:ext cx="8623015" cy="2178353"/>
          </a:xfrm>
          <a:prstGeom prst="rect">
            <a:avLst/>
          </a:prstGeom>
          <a:ln>
            <a:solidFill>
              <a:schemeClr val="accent6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lvl="0" algn="ctr">
              <a:lnSpc>
                <a:spcPct val="107000"/>
              </a:lnSpc>
            </a:pPr>
            <a:r>
              <a:rPr lang="cs-CZ" sz="2800" b="1" dirty="0">
                <a:solidFill>
                  <a:srgbClr val="70AD47">
                    <a:lumMod val="75000"/>
                  </a:srgbClr>
                </a:solidFill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Udržitelnost obnovitelných zdrojů surovin „UOZS“</a:t>
            </a:r>
            <a:br>
              <a:rPr lang="cs-CZ" sz="2800" b="1" dirty="0">
                <a:solidFill>
                  <a:srgbClr val="70AD47">
                    <a:lumMod val="75000"/>
                  </a:srgbClr>
                </a:solidFill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</a:br>
            <a:r>
              <a:rPr lang="cs-CZ" b="1" dirty="0">
                <a:solidFill>
                  <a:srgbClr val="70AD47">
                    <a:lumMod val="75000"/>
                  </a:srgbClr>
                </a:solidFill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„Podpora zelených dovedností a udržitelnosti na vysokých školách“ </a:t>
            </a:r>
            <a:br>
              <a:rPr lang="cs-CZ" b="1" dirty="0">
                <a:solidFill>
                  <a:srgbClr val="70AD47">
                    <a:lumMod val="75000"/>
                  </a:srgbClr>
                </a:solidFill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</a:br>
            <a:r>
              <a:rPr lang="cs-CZ" b="1" dirty="0">
                <a:solidFill>
                  <a:srgbClr val="70AD47">
                    <a:lumMod val="75000"/>
                  </a:srgbClr>
                </a:solidFill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7.4 NPO pro oblast vysokých škol pro roky 2023 – 2025.</a:t>
            </a:r>
            <a:br>
              <a:rPr lang="cs-CZ" b="1" dirty="0">
                <a:solidFill>
                  <a:srgbClr val="70AD47">
                    <a:lumMod val="75000"/>
                  </a:srgbClr>
                </a:solidFill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</a:br>
            <a:endParaRPr lang="cs-CZ" b="1" dirty="0">
              <a:solidFill>
                <a:srgbClr val="70AD47">
                  <a:lumMod val="75000"/>
                </a:srgbClr>
              </a:solidFill>
              <a:latin typeface="Arial" pitchFamily="34" charset="0"/>
              <a:ea typeface="Calibri" panose="020F0502020204030204" pitchFamily="34" charset="0"/>
              <a:cs typeface="Arial" pitchFamily="34" charset="0"/>
            </a:endParaRPr>
          </a:p>
          <a:p>
            <a:pPr marL="3140075" lvl="0">
              <a:lnSpc>
                <a:spcPct val="107000"/>
              </a:lnSpc>
              <a:tabLst>
                <a:tab pos="2244725" algn="l"/>
              </a:tabLst>
            </a:pPr>
            <a:r>
              <a:rPr lang="cs-CZ" b="1" dirty="0">
                <a:solidFill>
                  <a:srgbClr val="0070C0"/>
                </a:solidFill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(P. </a:t>
            </a:r>
            <a:r>
              <a:rPr lang="cs-CZ" b="1" dirty="0" err="1">
                <a:solidFill>
                  <a:srgbClr val="0070C0"/>
                </a:solidFill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Kuráň</a:t>
            </a:r>
            <a:r>
              <a:rPr lang="cs-CZ" b="1" dirty="0">
                <a:solidFill>
                  <a:srgbClr val="0070C0"/>
                </a:solidFill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 a kol.)</a:t>
            </a:r>
          </a:p>
        </p:txBody>
      </p:sp>
      <p:grpSp>
        <p:nvGrpSpPr>
          <p:cNvPr id="6" name="Skupina 5"/>
          <p:cNvGrpSpPr/>
          <p:nvPr/>
        </p:nvGrpSpPr>
        <p:grpSpPr>
          <a:xfrm>
            <a:off x="611885" y="3376525"/>
            <a:ext cx="11912423" cy="3371838"/>
            <a:chOff x="639594" y="2536017"/>
            <a:chExt cx="11912423" cy="3371838"/>
          </a:xfrm>
        </p:grpSpPr>
        <p:sp>
          <p:nvSpPr>
            <p:cNvPr id="2" name="Obdélník 1"/>
            <p:cNvSpPr/>
            <p:nvPr/>
          </p:nvSpPr>
          <p:spPr>
            <a:xfrm>
              <a:off x="639594" y="2536017"/>
              <a:ext cx="7100479" cy="3154774"/>
            </a:xfrm>
            <a:prstGeom prst="rect">
              <a:avLst/>
            </a:prstGeom>
            <a:solidFill>
              <a:srgbClr val="CCFFCC"/>
            </a:solidFill>
          </p:spPr>
          <p:txBody>
            <a:bodyPr wrap="square">
              <a:spAutoFit/>
            </a:bodyPr>
            <a:lstStyle/>
            <a:p>
              <a:pPr>
                <a:lnSpc>
                  <a:spcPct val="107000"/>
                </a:lnSpc>
                <a:spcAft>
                  <a:spcPts val="0"/>
                </a:spcAft>
              </a:pPr>
              <a:endParaRPr lang="cs-CZ" b="1" dirty="0"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>
                <a:lnSpc>
                  <a:spcPct val="107000"/>
                </a:lnSpc>
                <a:spcAft>
                  <a:spcPts val="0"/>
                </a:spcAft>
              </a:pPr>
              <a:r>
                <a:rPr lang="cs-CZ" sz="2400" b="1" dirty="0">
                  <a:latin typeface="Segoe UI" panose="020B0502040204020203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Nový bakalářský studijní program na UJEP</a:t>
              </a:r>
            </a:p>
            <a:p>
              <a:pPr>
                <a:lnSpc>
                  <a:spcPct val="107000"/>
                </a:lnSpc>
                <a:spcAft>
                  <a:spcPts val="0"/>
                </a:spcAft>
              </a:pPr>
              <a:endParaRPr lang="cs-CZ" b="1" dirty="0"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>
                <a:lnSpc>
                  <a:spcPct val="107000"/>
                </a:lnSpc>
                <a:spcAft>
                  <a:spcPts val="0"/>
                </a:spcAft>
              </a:pPr>
              <a:r>
                <a:rPr lang="cs-CZ" b="1" dirty="0">
                  <a:latin typeface="Segoe UI" panose="020B0502040204020203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Témata z oblasti:</a:t>
              </a:r>
            </a:p>
            <a:p>
              <a:pPr>
                <a:lnSpc>
                  <a:spcPct val="107000"/>
                </a:lnSpc>
                <a:spcAft>
                  <a:spcPts val="0"/>
                </a:spcAft>
              </a:pPr>
              <a:r>
                <a:rPr lang="cs-CZ" b="1" dirty="0">
                  <a:solidFill>
                    <a:schemeClr val="accent2">
                      <a:lumMod val="75000"/>
                    </a:schemeClr>
                  </a:solidFill>
                  <a:latin typeface="Segoe UI" panose="020B0502040204020203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Zelených technologií, chemie a materiálů </a:t>
              </a:r>
              <a:r>
                <a:rPr lang="cs-CZ" b="1" dirty="0">
                  <a:latin typeface="Segoe UI" panose="020B0502040204020203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(pod garancí FŽP) </a:t>
              </a:r>
            </a:p>
            <a:p>
              <a:pPr>
                <a:lnSpc>
                  <a:spcPct val="107000"/>
                </a:lnSpc>
                <a:spcAft>
                  <a:spcPts val="0"/>
                </a:spcAft>
              </a:pPr>
              <a:r>
                <a:rPr lang="cs-CZ" b="1" dirty="0">
                  <a:solidFill>
                    <a:schemeClr val="accent2">
                      <a:lumMod val="75000"/>
                    </a:schemeClr>
                  </a:solidFill>
                  <a:latin typeface="Segoe UI" panose="020B0502040204020203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/>
              </a:r>
              <a:br>
                <a:rPr lang="cs-CZ" b="1" dirty="0">
                  <a:solidFill>
                    <a:schemeClr val="accent2">
                      <a:lumMod val="75000"/>
                    </a:schemeClr>
                  </a:solidFill>
                  <a:latin typeface="Segoe UI" panose="020B0502040204020203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</a:br>
              <a:r>
                <a:rPr lang="cs-CZ" b="1" dirty="0">
                  <a:solidFill>
                    <a:schemeClr val="accent2">
                      <a:lumMod val="75000"/>
                    </a:schemeClr>
                  </a:solidFill>
                  <a:latin typeface="Segoe UI" panose="020B0502040204020203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Biologie</a:t>
              </a:r>
              <a:r>
                <a:rPr lang="cs-CZ" b="1" dirty="0">
                  <a:latin typeface="Segoe UI" panose="020B0502040204020203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(pod garancí </a:t>
              </a:r>
              <a:r>
                <a:rPr lang="cs-CZ" b="1" dirty="0" err="1">
                  <a:latin typeface="Segoe UI" panose="020B0502040204020203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PřF</a:t>
              </a:r>
              <a:r>
                <a:rPr lang="cs-CZ" b="1" dirty="0">
                  <a:latin typeface="Segoe UI" panose="020B0502040204020203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)</a:t>
              </a:r>
            </a:p>
            <a:p>
              <a:pPr>
                <a:lnSpc>
                  <a:spcPct val="107000"/>
                </a:lnSpc>
                <a:spcAft>
                  <a:spcPts val="0"/>
                </a:spcAft>
              </a:pPr>
              <a:r>
                <a:rPr lang="cs-CZ" b="1" dirty="0">
                  <a:solidFill>
                    <a:schemeClr val="accent2">
                      <a:lumMod val="75000"/>
                    </a:schemeClr>
                  </a:solidFill>
                  <a:latin typeface="Segoe UI" panose="020B0502040204020203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/>
              </a:r>
              <a:br>
                <a:rPr lang="cs-CZ" b="1" dirty="0">
                  <a:solidFill>
                    <a:schemeClr val="accent2">
                      <a:lumMod val="75000"/>
                    </a:schemeClr>
                  </a:solidFill>
                  <a:latin typeface="Segoe UI" panose="020B0502040204020203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</a:br>
              <a:r>
                <a:rPr lang="cs-CZ" b="1" dirty="0">
                  <a:solidFill>
                    <a:schemeClr val="accent2">
                      <a:lumMod val="75000"/>
                    </a:schemeClr>
                  </a:solidFill>
                  <a:latin typeface="Segoe UI" panose="020B0502040204020203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Zelené energetiky </a:t>
              </a:r>
              <a:r>
                <a:rPr lang="cs-CZ" b="1" dirty="0">
                  <a:latin typeface="Segoe UI" panose="020B0502040204020203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(pod garancí FSI)</a:t>
              </a:r>
              <a:r>
                <a:rPr lang="cs-CZ" dirty="0">
                  <a:latin typeface="Segoe UI" panose="020B0502040204020203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. </a:t>
              </a:r>
              <a:endParaRPr lang="cs-CZ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>
                <a:lnSpc>
                  <a:spcPct val="107000"/>
                </a:lnSpc>
                <a:spcAft>
                  <a:spcPts val="0"/>
                </a:spcAft>
              </a:pPr>
              <a:r>
                <a:rPr lang="cs-CZ" dirty="0">
                  <a:latin typeface="Segoe UI" panose="020B0502040204020203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 </a:t>
              </a:r>
              <a:endParaRPr lang="cs-CZ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pic>
          <p:nvPicPr>
            <p:cNvPr id="5" name="Obrázek 7" descr="F:\Projekt_CACTU\Bilboard_fotka\CACTU - billboard_final.jpg"/>
            <p:cNvPicPr/>
            <p:nvPr/>
          </p:nvPicPr>
          <p:blipFill>
            <a:blip r:embed="rId2" cstate="print"/>
            <a:stretch>
              <a:fillRect/>
            </a:stretch>
          </p:blipFill>
          <p:spPr bwMode="auto">
            <a:xfrm>
              <a:off x="7361382" y="2536017"/>
              <a:ext cx="5190635" cy="3371838"/>
            </a:xfrm>
            <a:prstGeom prst="rect">
              <a:avLst/>
            </a:prstGeom>
          </p:spPr>
        </p:pic>
      </p:grpSp>
      <p:pic>
        <p:nvPicPr>
          <p:cNvPr id="7" name="Obrázek 6">
            <a:extLst>
              <a:ext uri="{FF2B5EF4-FFF2-40B4-BE49-F238E27FC236}">
                <a16:creationId xmlns:a16="http://schemas.microsoft.com/office/drawing/2014/main" xmlns="" id="{737D077A-8E25-4BCB-B0F4-456F2EB39C1B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6816" y="98405"/>
            <a:ext cx="6535062" cy="7621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08305136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délník 2"/>
          <p:cNvSpPr/>
          <p:nvPr/>
        </p:nvSpPr>
        <p:spPr>
          <a:xfrm>
            <a:off x="363220" y="1367992"/>
            <a:ext cx="1948180" cy="1200329"/>
          </a:xfrm>
          <a:prstGeom prst="rect">
            <a:avLst/>
          </a:prstGeom>
          <a:solidFill>
            <a:srgbClr val="92D050"/>
          </a:solidFill>
        </p:spPr>
        <p:txBody>
          <a:bodyPr wrap="square">
            <a:spAutoFit/>
          </a:bodyPr>
          <a:lstStyle/>
          <a:p>
            <a:r>
              <a:rPr lang="cs-CZ" sz="2400" b="1" dirty="0">
                <a:latin typeface="Arial" pitchFamily="34" charset="0"/>
                <a:cs typeface="Arial" pitchFamily="34" charset="0"/>
              </a:rPr>
              <a:t>Současný stav SP UOZS</a:t>
            </a:r>
            <a:endParaRPr lang="cs-CZ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Obdélník 5">
            <a:extLst>
              <a:ext uri="{FF2B5EF4-FFF2-40B4-BE49-F238E27FC236}">
                <a16:creationId xmlns:a16="http://schemas.microsoft.com/office/drawing/2014/main" xmlns="" id="{E6157391-0397-4A4A-AE4F-5AC022C83064}"/>
              </a:ext>
            </a:extLst>
          </p:cNvPr>
          <p:cNvSpPr/>
          <p:nvPr/>
        </p:nvSpPr>
        <p:spPr>
          <a:xfrm>
            <a:off x="2640752" y="1367992"/>
            <a:ext cx="5554726" cy="461665"/>
          </a:xfrm>
          <a:prstGeom prst="rect">
            <a:avLst/>
          </a:prstGeom>
          <a:solidFill>
            <a:srgbClr val="92D050"/>
          </a:solidFill>
        </p:spPr>
        <p:txBody>
          <a:bodyPr wrap="none">
            <a:spAutoFit/>
          </a:bodyPr>
          <a:lstStyle/>
          <a:p>
            <a:r>
              <a:rPr lang="cs-CZ" sz="2400" b="1" dirty="0">
                <a:latin typeface="Arial" pitchFamily="34" charset="0"/>
                <a:cs typeface="Arial" pitchFamily="34" charset="0"/>
              </a:rPr>
              <a:t>Klíčové kroky akreditačního procesu</a:t>
            </a:r>
            <a:endParaRPr lang="cs-CZ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Obdélník 1">
            <a:extLst>
              <a:ext uri="{FF2B5EF4-FFF2-40B4-BE49-F238E27FC236}">
                <a16:creationId xmlns:a16="http://schemas.microsoft.com/office/drawing/2014/main" xmlns="" id="{ED682197-8089-4075-853B-D8F72B3AF902}"/>
              </a:ext>
            </a:extLst>
          </p:cNvPr>
          <p:cNvSpPr/>
          <p:nvPr/>
        </p:nvSpPr>
        <p:spPr>
          <a:xfrm>
            <a:off x="2640752" y="2174485"/>
            <a:ext cx="7976448" cy="4285019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cs-CZ" b="1" dirty="0">
                <a:ea typeface="Times New Roman" panose="02020603050405020304" pitchFamily="18" charset="0"/>
                <a:cs typeface="Times New Roman" panose="02020603050405020304" pitchFamily="18" charset="0"/>
              </a:rPr>
              <a:t>Časová osa akreditačního procesu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cs-CZ" b="1" dirty="0">
                <a:ea typeface="Times New Roman" panose="02020603050405020304" pitchFamily="18" charset="0"/>
                <a:cs typeface="Times New Roman" panose="02020603050405020304" pitchFamily="18" charset="0"/>
              </a:rPr>
              <a:t>________________________________________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cs-CZ" b="1" dirty="0">
                <a:ea typeface="Times New Roman" panose="02020603050405020304" pitchFamily="18" charset="0"/>
                <a:cs typeface="Times New Roman" panose="02020603050405020304" pitchFamily="18" charset="0"/>
              </a:rPr>
              <a:t>9. května 2025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cs-CZ" b="1" dirty="0">
                <a:ea typeface="Times New Roman" panose="02020603050405020304" pitchFamily="18" charset="0"/>
                <a:cs typeface="Times New Roman" panose="02020603050405020304" pitchFamily="18" charset="0"/>
              </a:rPr>
              <a:t>Potvrzení NAÚ o nashromáždění podkladů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cs-CZ" dirty="0">
                <a:ea typeface="Times New Roman" panose="02020603050405020304" pitchFamily="18" charset="0"/>
                <a:cs typeface="Times New Roman" panose="02020603050405020304" pitchFamily="18" charset="0"/>
              </a:rPr>
              <a:t>Národní akreditační úřad potvrzuje, že obdržel a shromáždil všechny potřebné podklady.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cs-CZ" b="1" dirty="0">
                <a:ea typeface="Times New Roman" panose="02020603050405020304" pitchFamily="18" charset="0"/>
                <a:cs typeface="Times New Roman" panose="02020603050405020304" pitchFamily="18" charset="0"/>
              </a:rPr>
              <a:t>________________________________________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cs-CZ" b="1" dirty="0">
                <a:solidFill>
                  <a:srgbClr val="FF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19. června 2025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cs-CZ" b="1" dirty="0">
                <a:solidFill>
                  <a:srgbClr val="FF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Udělení akreditace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cs-CZ" dirty="0">
                <a:ea typeface="Times New Roman" panose="02020603050405020304" pitchFamily="18" charset="0"/>
                <a:cs typeface="Times New Roman" panose="02020603050405020304" pitchFamily="18" charset="0"/>
              </a:rPr>
              <a:t>Studijní program získává akreditaci na dobu 5 let.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xmlns="" id="{0C1A888C-69D1-4745-948B-A016C2A3B68A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32510" y="97309"/>
            <a:ext cx="6535062" cy="7621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90712487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délník 2"/>
          <p:cNvSpPr/>
          <p:nvPr/>
        </p:nvSpPr>
        <p:spPr>
          <a:xfrm>
            <a:off x="337820" y="1676963"/>
            <a:ext cx="1948180" cy="1200329"/>
          </a:xfrm>
          <a:prstGeom prst="rect">
            <a:avLst/>
          </a:prstGeom>
          <a:solidFill>
            <a:srgbClr val="92D050"/>
          </a:solidFill>
        </p:spPr>
        <p:txBody>
          <a:bodyPr wrap="square">
            <a:spAutoFit/>
          </a:bodyPr>
          <a:lstStyle/>
          <a:p>
            <a:r>
              <a:rPr lang="cs-CZ" sz="2400" b="1" dirty="0">
                <a:latin typeface="Arial" pitchFamily="34" charset="0"/>
                <a:cs typeface="Arial" pitchFamily="34" charset="0"/>
              </a:rPr>
              <a:t>Současný stav SP UOZS</a:t>
            </a:r>
            <a:endParaRPr lang="cs-CZ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Obdélník 5">
            <a:extLst>
              <a:ext uri="{FF2B5EF4-FFF2-40B4-BE49-F238E27FC236}">
                <a16:creationId xmlns:a16="http://schemas.microsoft.com/office/drawing/2014/main" xmlns="" id="{E6157391-0397-4A4A-AE4F-5AC022C83064}"/>
              </a:ext>
            </a:extLst>
          </p:cNvPr>
          <p:cNvSpPr/>
          <p:nvPr/>
        </p:nvSpPr>
        <p:spPr>
          <a:xfrm>
            <a:off x="2691552" y="1676963"/>
            <a:ext cx="4543231" cy="461665"/>
          </a:xfrm>
          <a:prstGeom prst="rect">
            <a:avLst/>
          </a:prstGeom>
          <a:solidFill>
            <a:srgbClr val="92D050"/>
          </a:solidFill>
        </p:spPr>
        <p:txBody>
          <a:bodyPr wrap="none">
            <a:spAutoFit/>
          </a:bodyPr>
          <a:lstStyle/>
          <a:p>
            <a:r>
              <a:rPr lang="cs-CZ" sz="2400" b="1" dirty="0">
                <a:latin typeface="Arial" pitchFamily="34" charset="0"/>
                <a:cs typeface="Arial" pitchFamily="34" charset="0"/>
              </a:rPr>
              <a:t>Spolupráce s aplikační sférou</a:t>
            </a:r>
            <a:endParaRPr lang="cs-CZ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Obdélník 1">
            <a:extLst>
              <a:ext uri="{FF2B5EF4-FFF2-40B4-BE49-F238E27FC236}">
                <a16:creationId xmlns:a16="http://schemas.microsoft.com/office/drawing/2014/main" xmlns="" id="{ED682197-8089-4075-853B-D8F72B3AF902}"/>
              </a:ext>
            </a:extLst>
          </p:cNvPr>
          <p:cNvSpPr/>
          <p:nvPr/>
        </p:nvSpPr>
        <p:spPr>
          <a:xfrm>
            <a:off x="2615352" y="2440282"/>
            <a:ext cx="7976448" cy="3072892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marL="342900" lvl="0" indent="-342900">
              <a:lnSpc>
                <a:spcPct val="115000"/>
              </a:lnSpc>
              <a:spcAft>
                <a:spcPts val="10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cs-CZ" b="1" dirty="0">
                <a:ea typeface="Times New Roman" panose="02020603050405020304" pitchFamily="18" charset="0"/>
                <a:cs typeface="Times New Roman" panose="02020603050405020304" pitchFamily="18" charset="0"/>
              </a:rPr>
              <a:t>Uzavřena memoranda o spolupráci:</a:t>
            </a:r>
            <a:endParaRPr lang="cs-CZ" sz="1600" b="1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lvl="1" indent="-285750">
              <a:lnSpc>
                <a:spcPct val="115000"/>
              </a:lnSpc>
              <a:spcAft>
                <a:spcPts val="1000"/>
              </a:spcAft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cs-CZ" dirty="0">
                <a:ea typeface="Times New Roman" panose="02020603050405020304" pitchFamily="18" charset="0"/>
                <a:cs typeface="Times New Roman" panose="02020603050405020304" pitchFamily="18" charset="0"/>
              </a:rPr>
              <a:t>ČEZ</a:t>
            </a:r>
            <a:endParaRPr lang="cs-CZ" sz="16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lvl="1" indent="-285750">
              <a:lnSpc>
                <a:spcPct val="115000"/>
              </a:lnSpc>
              <a:spcAft>
                <a:spcPts val="1000"/>
              </a:spcAft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cs-CZ" dirty="0" err="1">
                <a:ea typeface="Times New Roman" panose="02020603050405020304" pitchFamily="18" charset="0"/>
                <a:cs typeface="Times New Roman" panose="02020603050405020304" pitchFamily="18" charset="0"/>
              </a:rPr>
              <a:t>Orlen</a:t>
            </a:r>
            <a:r>
              <a:rPr lang="cs-CZ" dirty="0">
                <a:ea typeface="Times New Roman" panose="02020603050405020304" pitchFamily="18" charset="0"/>
                <a:cs typeface="Times New Roman" panose="02020603050405020304" pitchFamily="18" charset="0"/>
              </a:rPr>
              <a:t> Unipetrol RPA</a:t>
            </a:r>
            <a:endParaRPr lang="cs-CZ" sz="16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lvl="1" indent="-285750">
              <a:lnSpc>
                <a:spcPct val="115000"/>
              </a:lnSpc>
              <a:spcAft>
                <a:spcPts val="1000"/>
              </a:spcAft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cs-CZ" dirty="0">
                <a:ea typeface="Times New Roman" panose="02020603050405020304" pitchFamily="18" charset="0"/>
                <a:cs typeface="Times New Roman" panose="02020603050405020304" pitchFamily="18" charset="0"/>
              </a:rPr>
              <a:t>ORGREZ</a:t>
            </a:r>
            <a:endParaRPr lang="cs-CZ" sz="16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lvl="1" indent="-285750">
              <a:lnSpc>
                <a:spcPct val="115000"/>
              </a:lnSpc>
              <a:spcAft>
                <a:spcPts val="1000"/>
              </a:spcAft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cs-CZ" dirty="0">
                <a:ea typeface="Times New Roman" panose="02020603050405020304" pitchFamily="18" charset="0"/>
                <a:cs typeface="Times New Roman" panose="02020603050405020304" pitchFamily="18" charset="0"/>
              </a:rPr>
              <a:t>Okresní hospodářská komora Chomutov</a:t>
            </a:r>
            <a:endParaRPr lang="cs-CZ" sz="16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10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cs-CZ" dirty="0">
                <a:ea typeface="Times New Roman" panose="02020603050405020304" pitchFamily="18" charset="0"/>
                <a:cs typeface="Times New Roman" panose="02020603050405020304" pitchFamily="18" charset="0"/>
              </a:rPr>
              <a:t>Jednání se Spolkem pro dekarbonizaci (CO2).</a:t>
            </a:r>
            <a:endParaRPr lang="cs-CZ" sz="16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endParaRPr lang="cs-CZ" b="1" dirty="0"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xmlns="" id="{362C4399-4616-4F1A-B68A-399CF657A7CD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32510" y="97309"/>
            <a:ext cx="6535062" cy="7621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64156027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délník 2"/>
          <p:cNvSpPr/>
          <p:nvPr/>
        </p:nvSpPr>
        <p:spPr>
          <a:xfrm>
            <a:off x="329353" y="1803963"/>
            <a:ext cx="1948180" cy="1200329"/>
          </a:xfrm>
          <a:prstGeom prst="rect">
            <a:avLst/>
          </a:prstGeom>
          <a:solidFill>
            <a:srgbClr val="92D050"/>
          </a:solidFill>
        </p:spPr>
        <p:txBody>
          <a:bodyPr wrap="square">
            <a:spAutoFit/>
          </a:bodyPr>
          <a:lstStyle/>
          <a:p>
            <a:r>
              <a:rPr lang="cs-CZ" sz="2400" b="1" dirty="0">
                <a:latin typeface="Arial" pitchFamily="34" charset="0"/>
                <a:cs typeface="Arial" pitchFamily="34" charset="0"/>
              </a:rPr>
              <a:t>Současný stav SP UOZS</a:t>
            </a:r>
            <a:endParaRPr lang="cs-CZ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Obdélník 5">
            <a:extLst>
              <a:ext uri="{FF2B5EF4-FFF2-40B4-BE49-F238E27FC236}">
                <a16:creationId xmlns:a16="http://schemas.microsoft.com/office/drawing/2014/main" xmlns="" id="{E6157391-0397-4A4A-AE4F-5AC022C83064}"/>
              </a:ext>
            </a:extLst>
          </p:cNvPr>
          <p:cNvSpPr/>
          <p:nvPr/>
        </p:nvSpPr>
        <p:spPr>
          <a:xfrm>
            <a:off x="2683085" y="1803963"/>
            <a:ext cx="3630353" cy="461665"/>
          </a:xfrm>
          <a:prstGeom prst="rect">
            <a:avLst/>
          </a:prstGeom>
          <a:solidFill>
            <a:srgbClr val="92D050"/>
          </a:solidFill>
        </p:spPr>
        <p:txBody>
          <a:bodyPr wrap="none">
            <a:spAutoFit/>
          </a:bodyPr>
          <a:lstStyle/>
          <a:p>
            <a:r>
              <a:rPr lang="cs-CZ" sz="2400" b="1" dirty="0">
                <a:latin typeface="Arial" pitchFamily="34" charset="0"/>
                <a:cs typeface="Arial" pitchFamily="34" charset="0"/>
              </a:rPr>
              <a:t>Cíle a přínosy SP UOZS</a:t>
            </a:r>
            <a:endParaRPr lang="cs-CZ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Obdélník 1">
            <a:extLst>
              <a:ext uri="{FF2B5EF4-FFF2-40B4-BE49-F238E27FC236}">
                <a16:creationId xmlns:a16="http://schemas.microsoft.com/office/drawing/2014/main" xmlns="" id="{ED682197-8089-4075-853B-D8F72B3AF902}"/>
              </a:ext>
            </a:extLst>
          </p:cNvPr>
          <p:cNvSpPr/>
          <p:nvPr/>
        </p:nvSpPr>
        <p:spPr>
          <a:xfrm>
            <a:off x="2581485" y="2846682"/>
            <a:ext cx="7976448" cy="2605585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marL="342900" lvl="0" indent="-342900">
              <a:lnSpc>
                <a:spcPct val="115000"/>
              </a:lnSpc>
              <a:spcBef>
                <a:spcPts val="1200"/>
              </a:spcBef>
              <a:spcAft>
                <a:spcPts val="10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cs-CZ" b="1" dirty="0">
                <a:ea typeface="Times New Roman" panose="02020603050405020304" pitchFamily="18" charset="0"/>
                <a:cs typeface="Times New Roman" panose="02020603050405020304" pitchFamily="18" charset="0"/>
              </a:rPr>
              <a:t>Výchova odborníků pro zelenou transformaci průmyslu a společnosti.</a:t>
            </a:r>
            <a:endParaRPr lang="cs-CZ" b="1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spcBef>
                <a:spcPts val="1200"/>
              </a:spcBef>
              <a:spcAft>
                <a:spcPts val="10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cs-CZ" b="1" dirty="0">
                <a:ea typeface="Times New Roman" panose="02020603050405020304" pitchFamily="18" charset="0"/>
                <a:cs typeface="Times New Roman" panose="02020603050405020304" pitchFamily="18" charset="0"/>
              </a:rPr>
              <a:t>Interdisciplinární vzdělání napříč FŽP, </a:t>
            </a:r>
            <a:r>
              <a:rPr lang="cs-CZ" b="1" dirty="0" err="1">
                <a:ea typeface="Times New Roman" panose="02020603050405020304" pitchFamily="18" charset="0"/>
                <a:cs typeface="Times New Roman" panose="02020603050405020304" pitchFamily="18" charset="0"/>
              </a:rPr>
              <a:t>PřF</a:t>
            </a:r>
            <a:r>
              <a:rPr lang="cs-CZ" b="1" dirty="0">
                <a:ea typeface="Times New Roman" panose="02020603050405020304" pitchFamily="18" charset="0"/>
                <a:cs typeface="Times New Roman" panose="02020603050405020304" pitchFamily="18" charset="0"/>
              </a:rPr>
              <a:t> a FSI.</a:t>
            </a:r>
            <a:endParaRPr lang="cs-CZ" b="1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spcBef>
                <a:spcPts val="1200"/>
              </a:spcBef>
              <a:spcAft>
                <a:spcPts val="10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cs-CZ" b="1" dirty="0">
                <a:ea typeface="Times New Roman" panose="02020603050405020304" pitchFamily="18" charset="0"/>
                <a:cs typeface="Times New Roman" panose="02020603050405020304" pitchFamily="18" charset="0"/>
              </a:rPr>
              <a:t>Schopnost komplexně řešit dekarbonizaci a uhlíkovou neutralitu do roku 2050.</a:t>
            </a:r>
            <a:endParaRPr lang="cs-CZ" b="1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lnSpc>
                <a:spcPct val="115000"/>
              </a:lnSpc>
              <a:spcBef>
                <a:spcPts val="1200"/>
              </a:spcBef>
              <a:spcAft>
                <a:spcPts val="1000"/>
              </a:spcAft>
              <a:buSzPts val="1000"/>
              <a:tabLst>
                <a:tab pos="457200" algn="l"/>
              </a:tabLst>
            </a:pPr>
            <a:endParaRPr lang="cs-CZ" sz="16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endParaRPr lang="cs-CZ" b="1" dirty="0"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xmlns="" id="{24A91F29-5530-461A-9E1C-31DCA802735E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32510" y="97309"/>
            <a:ext cx="6535062" cy="7621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3104483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454867" y="3299490"/>
            <a:ext cx="5117797" cy="1604285"/>
          </a:xfrm>
          <a:prstGeom prst="rect">
            <a:avLst/>
          </a:prstGeom>
          <a:solidFill>
            <a:srgbClr val="CCFFCC"/>
          </a:solidFill>
        </p:spPr>
        <p:txBody>
          <a:bodyPr wrap="square">
            <a:spAutoFit/>
          </a:bodyPr>
          <a:lstStyle/>
          <a:p>
            <a:pPr marL="342900" lvl="0" indent="-342900">
              <a:lnSpc>
                <a:spcPct val="115000"/>
              </a:lnSpc>
              <a:spcAft>
                <a:spcPts val="10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cs-CZ" dirty="0">
                <a:ea typeface="Times New Roman" panose="02020603050405020304" pitchFamily="18" charset="0"/>
                <a:cs typeface="Times New Roman" panose="02020603050405020304" pitchFamily="18" charset="0"/>
              </a:rPr>
              <a:t>Zahájení přijímacího řízení pro AR 2026/2027.</a:t>
            </a:r>
            <a:endParaRPr lang="cs-CZ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10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cs-CZ" dirty="0">
                <a:ea typeface="Times New Roman" panose="02020603050405020304" pitchFamily="18" charset="0"/>
                <a:cs typeface="Times New Roman" panose="02020603050405020304" pitchFamily="18" charset="0"/>
              </a:rPr>
              <a:t>Pokračování spolupráce s aplikační sférou.</a:t>
            </a:r>
            <a:endParaRPr lang="cs-CZ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10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cs-CZ" dirty="0">
                <a:ea typeface="Times New Roman" panose="02020603050405020304" pitchFamily="18" charset="0"/>
                <a:cs typeface="Times New Roman" panose="02020603050405020304" pitchFamily="18" charset="0"/>
              </a:rPr>
              <a:t>Domlouvat konkrétní podobu odborných exkurzí, stáží a zapojení externích odborníků.</a:t>
            </a:r>
            <a:endParaRPr lang="cs-CZ" dirty="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Obrázek 7" descr="F:\Projekt_CACTU\Bilboard_fotka\CACTU - billboard_final.jpg"/>
          <p:cNvPicPr/>
          <p:nvPr/>
        </p:nvPicPr>
        <p:blipFill>
          <a:blip r:embed="rId2" cstate="print"/>
          <a:stretch>
            <a:fillRect/>
          </a:stretch>
        </p:blipFill>
        <p:spPr bwMode="auto">
          <a:xfrm>
            <a:off x="7807912" y="456906"/>
            <a:ext cx="3558285" cy="215103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7" name="Obrázek 6" descr="Air_.pollution_1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757013" y="3824492"/>
            <a:ext cx="3660083" cy="28584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8" name="Přímá spojnice se šipkou 7"/>
          <p:cNvCxnSpPr>
            <a:cxnSpLocks/>
            <a:stCxn id="7" idx="0"/>
            <a:endCxn id="5" idx="2"/>
          </p:cNvCxnSpPr>
          <p:nvPr/>
        </p:nvCxnSpPr>
        <p:spPr>
          <a:xfrm flipV="1">
            <a:off x="9587055" y="2607941"/>
            <a:ext cx="0" cy="1216551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Obdélník 8">
            <a:extLst>
              <a:ext uri="{FF2B5EF4-FFF2-40B4-BE49-F238E27FC236}">
                <a16:creationId xmlns:a16="http://schemas.microsoft.com/office/drawing/2014/main" xmlns="" id="{BE609949-2EC5-4CEA-BA05-438B8FB7AC88}"/>
              </a:ext>
            </a:extLst>
          </p:cNvPr>
          <p:cNvSpPr/>
          <p:nvPr/>
        </p:nvSpPr>
        <p:spPr>
          <a:xfrm>
            <a:off x="2850560" y="1187561"/>
            <a:ext cx="1827744" cy="461665"/>
          </a:xfrm>
          <a:prstGeom prst="rect">
            <a:avLst/>
          </a:prstGeom>
          <a:solidFill>
            <a:srgbClr val="92D050"/>
          </a:solidFill>
        </p:spPr>
        <p:txBody>
          <a:bodyPr wrap="none">
            <a:spAutoFit/>
          </a:bodyPr>
          <a:lstStyle/>
          <a:p>
            <a:r>
              <a:rPr lang="cs-CZ" sz="2400" b="1" dirty="0">
                <a:latin typeface="Arial" pitchFamily="34" charset="0"/>
                <a:cs typeface="Arial" pitchFamily="34" charset="0"/>
              </a:rPr>
              <a:t>Další kroky</a:t>
            </a:r>
            <a:endParaRPr lang="cs-CZ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Obdélník 9">
            <a:extLst>
              <a:ext uri="{FF2B5EF4-FFF2-40B4-BE49-F238E27FC236}">
                <a16:creationId xmlns:a16="http://schemas.microsoft.com/office/drawing/2014/main" xmlns="" id="{982B0BCF-290C-48B3-991B-5995F936C1B6}"/>
              </a:ext>
            </a:extLst>
          </p:cNvPr>
          <p:cNvSpPr/>
          <p:nvPr/>
        </p:nvSpPr>
        <p:spPr>
          <a:xfrm>
            <a:off x="454867" y="1187561"/>
            <a:ext cx="1948180" cy="1200329"/>
          </a:xfrm>
          <a:prstGeom prst="rect">
            <a:avLst/>
          </a:prstGeom>
          <a:solidFill>
            <a:srgbClr val="92D050"/>
          </a:solidFill>
        </p:spPr>
        <p:txBody>
          <a:bodyPr wrap="square">
            <a:spAutoFit/>
          </a:bodyPr>
          <a:lstStyle/>
          <a:p>
            <a:r>
              <a:rPr lang="cs-CZ" sz="2400" b="1" dirty="0">
                <a:latin typeface="Arial" pitchFamily="34" charset="0"/>
                <a:cs typeface="Arial" pitchFamily="34" charset="0"/>
              </a:rPr>
              <a:t>Současný stav SP UOZS</a:t>
            </a:r>
            <a:endParaRPr lang="cs-CZ" sz="24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1" name="Obrázek 10">
            <a:extLst>
              <a:ext uri="{FF2B5EF4-FFF2-40B4-BE49-F238E27FC236}">
                <a16:creationId xmlns:a16="http://schemas.microsoft.com/office/drawing/2014/main" xmlns="" id="{DB807C41-D332-49FB-A3D3-82183FDD80C6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32510" y="97309"/>
            <a:ext cx="6535062" cy="7621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9067095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05163" y="99245"/>
            <a:ext cx="10501746" cy="6758755"/>
          </a:xfrm>
          <a:prstGeom prst="rect">
            <a:avLst/>
          </a:prstGeom>
        </p:spPr>
      </p:pic>
      <p:sp>
        <p:nvSpPr>
          <p:cNvPr id="2" name="Obdélník 1"/>
          <p:cNvSpPr/>
          <p:nvPr/>
        </p:nvSpPr>
        <p:spPr>
          <a:xfrm>
            <a:off x="905163" y="291580"/>
            <a:ext cx="3011055" cy="421654"/>
          </a:xfrm>
          <a:prstGeom prst="rect">
            <a:avLst/>
          </a:prstGeom>
          <a:solidFill>
            <a:srgbClr val="CCFFCC"/>
          </a:solidFill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cs-CZ" sz="2000" b="1" dirty="0"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Děkuji za pozornost</a:t>
            </a:r>
            <a:endParaRPr lang="cs-CZ" sz="2400" b="1" dirty="0">
              <a:latin typeface="Segoe UI" panose="020B0502040204020203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Obdélník 3"/>
          <p:cNvSpPr/>
          <p:nvPr/>
        </p:nvSpPr>
        <p:spPr>
          <a:xfrm>
            <a:off x="7258516" y="343902"/>
            <a:ext cx="3198311" cy="64633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none">
            <a:spAutoFit/>
          </a:bodyPr>
          <a:lstStyle/>
          <a:p>
            <a:r>
              <a:rPr lang="cs-CZ" b="1" dirty="0">
                <a:solidFill>
                  <a:srgbClr val="70AD47">
                    <a:lumMod val="75000"/>
                  </a:srgbClr>
                </a:solidFill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Fakulta životního prostředí </a:t>
            </a:r>
          </a:p>
          <a:p>
            <a:pPr algn="ctr"/>
            <a:r>
              <a:rPr lang="cs-CZ" b="1" dirty="0">
                <a:solidFill>
                  <a:srgbClr val="70AD47">
                    <a:lumMod val="75000"/>
                  </a:srgbClr>
                </a:solidFill>
                <a:latin typeface="Arial" pitchFamily="34" charset="0"/>
                <a:cs typeface="Arial" pitchFamily="34" charset="0"/>
              </a:rPr>
              <a:t>UJEP</a:t>
            </a:r>
            <a:endParaRPr lang="cs-CZ" dirty="0"/>
          </a:p>
        </p:txBody>
      </p:sp>
      <p:sp>
        <p:nvSpPr>
          <p:cNvPr id="5" name="Obdélník 4"/>
          <p:cNvSpPr/>
          <p:nvPr/>
        </p:nvSpPr>
        <p:spPr>
          <a:xfrm>
            <a:off x="7258516" y="1595430"/>
            <a:ext cx="1757917" cy="36933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none">
            <a:spAutoFit/>
          </a:bodyPr>
          <a:lstStyle/>
          <a:p>
            <a:r>
              <a:rPr lang="cs-CZ" b="1" dirty="0">
                <a:solidFill>
                  <a:srgbClr val="70AD47">
                    <a:lumMod val="75000"/>
                  </a:srgbClr>
                </a:solidFill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P. </a:t>
            </a:r>
            <a:r>
              <a:rPr lang="cs-CZ" b="1" dirty="0" err="1">
                <a:solidFill>
                  <a:srgbClr val="70AD47">
                    <a:lumMod val="75000"/>
                  </a:srgbClr>
                </a:solidFill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Kuráň</a:t>
            </a:r>
            <a:r>
              <a:rPr lang="cs-CZ" b="1" dirty="0">
                <a:solidFill>
                  <a:srgbClr val="70AD47">
                    <a:lumMod val="75000"/>
                  </a:srgbClr>
                </a:solidFill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 a kol.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xmlns="" val="30881157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332510" y="2375573"/>
            <a:ext cx="11859490" cy="3943387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marL="269875" lvl="1" indent="-269875">
              <a:lnSpc>
                <a:spcPct val="107000"/>
              </a:lnSpc>
              <a:spcBef>
                <a:spcPts val="1200"/>
              </a:spcBef>
              <a:spcAft>
                <a:spcPts val="1200"/>
              </a:spcAft>
              <a:buFont typeface="Courier New" pitchFamily="49" charset="0"/>
              <a:buChar char="o"/>
            </a:pPr>
            <a:r>
              <a:rPr lang="cs-CZ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Příprava odborníků pro návrh odolných a udržitelných řešení oběhového hospodářství dle Strategického rámce „Cirkulární Česko 2040“.</a:t>
            </a:r>
          </a:p>
          <a:p>
            <a:pPr marL="269875" lvl="1" indent="-269875">
              <a:lnSpc>
                <a:spcPct val="107000"/>
              </a:lnSpc>
              <a:spcBef>
                <a:spcPts val="1200"/>
              </a:spcBef>
              <a:spcAft>
                <a:spcPts val="1200"/>
              </a:spcAft>
              <a:buFont typeface="Courier New" pitchFamily="49" charset="0"/>
              <a:buChar char="o"/>
            </a:pPr>
            <a:r>
              <a:rPr lang="cs-CZ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Absolventi zvládnou interdisciplinárně řešit dekarbonizaci a uhlíkovou neutralitu do roku 2050 a vytvářet podklady pro volbu technologických, materiálových a energetických nástrojů zelené transformace.</a:t>
            </a:r>
          </a:p>
          <a:p>
            <a:pPr marL="269875" lvl="1" indent="-269875">
              <a:lnSpc>
                <a:spcPct val="107000"/>
              </a:lnSpc>
              <a:spcBef>
                <a:spcPts val="1200"/>
              </a:spcBef>
              <a:spcAft>
                <a:spcPts val="1200"/>
              </a:spcAft>
              <a:buFont typeface="Courier New" pitchFamily="49" charset="0"/>
              <a:buChar char="o"/>
            </a:pPr>
            <a:r>
              <a:rPr lang="cs-CZ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První bakalářský program UJEP s výrazným propojením </a:t>
            </a:r>
            <a:r>
              <a:rPr lang="cs-CZ" sz="20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FŽP, </a:t>
            </a:r>
            <a:r>
              <a:rPr lang="cs-CZ" sz="2000" b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PřF</a:t>
            </a:r>
            <a:r>
              <a:rPr lang="cs-CZ" sz="20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 FSI</a:t>
            </a:r>
            <a:r>
              <a:rPr lang="cs-CZ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zajišťující silné synergické efekty.</a:t>
            </a:r>
          </a:p>
          <a:p>
            <a:pPr marL="269875" lvl="1" indent="-269875">
              <a:lnSpc>
                <a:spcPct val="107000"/>
              </a:lnSpc>
              <a:spcBef>
                <a:spcPts val="1200"/>
              </a:spcBef>
              <a:spcAft>
                <a:spcPts val="1200"/>
              </a:spcAft>
              <a:buFont typeface="Courier New" pitchFamily="49" charset="0"/>
              <a:buChar char="o"/>
            </a:pPr>
            <a:r>
              <a:rPr lang="cs-CZ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Koncipován s ohledem na navazující magisterské obory polytechnických fakult.</a:t>
            </a:r>
          </a:p>
          <a:p>
            <a:pPr marL="269875" lvl="1" indent="-269875">
              <a:lnSpc>
                <a:spcPct val="107000"/>
              </a:lnSpc>
              <a:spcBef>
                <a:spcPts val="1200"/>
              </a:spcBef>
              <a:spcAft>
                <a:spcPts val="1200"/>
              </a:spcAft>
              <a:buFont typeface="Courier New" pitchFamily="49" charset="0"/>
              <a:buChar char="o"/>
            </a:pPr>
            <a:r>
              <a:rPr lang="cs-CZ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Do výuky se zapojí externí odborníci z průmyslu, veřejné správy a institucí (exkurze, seminární a bakalářské práce, stáže).</a:t>
            </a:r>
            <a:endParaRPr lang="cs-CZ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Obdélník 2"/>
          <p:cNvSpPr/>
          <p:nvPr/>
        </p:nvSpPr>
        <p:spPr>
          <a:xfrm>
            <a:off x="332510" y="1366908"/>
            <a:ext cx="4827796" cy="461665"/>
          </a:xfrm>
          <a:prstGeom prst="rect">
            <a:avLst/>
          </a:prstGeom>
          <a:solidFill>
            <a:srgbClr val="92D050"/>
          </a:solidFill>
        </p:spPr>
        <p:txBody>
          <a:bodyPr wrap="none">
            <a:spAutoFit/>
          </a:bodyPr>
          <a:lstStyle/>
          <a:p>
            <a:r>
              <a:rPr lang="cs-CZ" sz="2400" b="1" dirty="0">
                <a:latin typeface="Arial" pitchFamily="34" charset="0"/>
                <a:cs typeface="Arial" pitchFamily="34" charset="0"/>
              </a:rPr>
              <a:t>Cíle studia a specifika SP UOZS</a:t>
            </a:r>
            <a:endParaRPr lang="cs-CZ" sz="24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xmlns="" id="{E57A1AA1-D34C-40A3-8FE2-8BB076661184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32510" y="97309"/>
            <a:ext cx="6535062" cy="7621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0830513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332510" y="1839233"/>
            <a:ext cx="11859490" cy="4770537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marL="285750" indent="-285750">
              <a:spcAft>
                <a:spcPts val="1200"/>
              </a:spcAft>
              <a:buFont typeface="Courier New" panose="02070309020205020404" pitchFamily="49" charset="0"/>
              <a:buChar char="o"/>
            </a:pPr>
            <a:r>
              <a:rPr lang="cs-CZ" dirty="0"/>
              <a:t>Znalosti přírodně-technických věd k pochopení principů oběhového a odpadového hospodářství, moderních „zelených technologií“ a udržitelných systémů v energetice. </a:t>
            </a:r>
          </a:p>
          <a:p>
            <a:pPr marL="285750" indent="-285750">
              <a:spcAft>
                <a:spcPts val="1200"/>
              </a:spcAft>
              <a:buFont typeface="Courier New" panose="02070309020205020404" pitchFamily="49" charset="0"/>
              <a:buChar char="o"/>
            </a:pPr>
            <a:r>
              <a:rPr lang="cs-CZ" dirty="0"/>
              <a:t>Znalosti pro posuzování znečištění a ochranu ŽP formou interdisciplinární výuky napříč chemickými a fyzikálními disciplínami.</a:t>
            </a:r>
          </a:p>
          <a:p>
            <a:pPr marL="285750" indent="-285750">
              <a:spcAft>
                <a:spcPts val="1200"/>
              </a:spcAft>
              <a:buFont typeface="Courier New" panose="02070309020205020404" pitchFamily="49" charset="0"/>
              <a:buChar char="o"/>
            </a:pPr>
            <a:r>
              <a:rPr lang="cs-CZ" dirty="0"/>
              <a:t>Dovednosti charakterizace materiálů pro aplikace v oběhovém a odpadovém hospodářství, energetice a environmentálních technologiích; základy biotechnologií.</a:t>
            </a:r>
          </a:p>
          <a:p>
            <a:pPr marL="285750" indent="-285750">
              <a:spcAft>
                <a:spcPts val="1200"/>
              </a:spcAft>
              <a:buFont typeface="Courier New" panose="02070309020205020404" pitchFamily="49" charset="0"/>
              <a:buChar char="o"/>
            </a:pPr>
            <a:r>
              <a:rPr lang="cs-CZ" dirty="0"/>
              <a:t>Praktické zkušenosti v laboratoři i terénu.</a:t>
            </a:r>
          </a:p>
          <a:p>
            <a:pPr marL="285750" indent="-285750">
              <a:spcAft>
                <a:spcPts val="1200"/>
              </a:spcAft>
              <a:buFont typeface="Courier New" panose="02070309020205020404" pitchFamily="49" charset="0"/>
              <a:buChar char="o"/>
            </a:pPr>
            <a:r>
              <a:rPr lang="cs-CZ" dirty="0"/>
              <a:t>Základní </a:t>
            </a:r>
            <a:r>
              <a:rPr lang="cs-CZ" b="1" dirty="0"/>
              <a:t>znalosti legislativy </a:t>
            </a:r>
            <a:r>
              <a:rPr lang="cs-CZ" dirty="0"/>
              <a:t>a administrativních nástrojů pro ochranu ŽP a oběhové hospodářství </a:t>
            </a:r>
            <a:r>
              <a:rPr lang="cs-CZ" b="1" dirty="0"/>
              <a:t>dle plánu „Cirkulární Česko“.</a:t>
            </a:r>
          </a:p>
          <a:p>
            <a:pPr marL="285750" indent="-285750">
              <a:spcAft>
                <a:spcPts val="1200"/>
              </a:spcAft>
              <a:buFont typeface="Courier New" panose="02070309020205020404" pitchFamily="49" charset="0"/>
              <a:buChar char="o"/>
            </a:pPr>
            <a:r>
              <a:rPr lang="cs-CZ" dirty="0"/>
              <a:t>Znalosti biotických složek ŽP.</a:t>
            </a:r>
          </a:p>
          <a:p>
            <a:pPr marL="285750" indent="-285750">
              <a:spcAft>
                <a:spcPts val="1200"/>
              </a:spcAft>
              <a:buFont typeface="Courier New" panose="02070309020205020404" pitchFamily="49" charset="0"/>
              <a:buChar char="o"/>
            </a:pPr>
            <a:r>
              <a:rPr lang="cs-CZ" b="1" dirty="0"/>
              <a:t>Rozvoj „soft-</a:t>
            </a:r>
            <a:r>
              <a:rPr lang="cs-CZ" b="1" dirty="0" err="1"/>
              <a:t>skills</a:t>
            </a:r>
            <a:r>
              <a:rPr lang="cs-CZ" b="1" dirty="0"/>
              <a:t>“: </a:t>
            </a:r>
            <a:r>
              <a:rPr lang="cs-CZ" dirty="0"/>
              <a:t>kritické hodnocení, mezioborová komunikace, přenos výsledků výzkumu do praxe, kreativní myšlení a kritické využívání AI nástrojů.</a:t>
            </a:r>
          </a:p>
          <a:p>
            <a:pPr marL="285750" indent="-285750">
              <a:spcAft>
                <a:spcPts val="1200"/>
              </a:spcAft>
              <a:buFont typeface="Courier New" panose="02070309020205020404" pitchFamily="49" charset="0"/>
              <a:buChar char="o"/>
            </a:pPr>
            <a:r>
              <a:rPr lang="cs-CZ" dirty="0"/>
              <a:t>Schopnost kritické analýzy a prezentace dat.</a:t>
            </a:r>
            <a:endParaRPr lang="cs-CZ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Obdélník 2"/>
          <p:cNvSpPr/>
          <p:nvPr/>
        </p:nvSpPr>
        <p:spPr>
          <a:xfrm>
            <a:off x="332510" y="1111806"/>
            <a:ext cx="3766609" cy="461665"/>
          </a:xfrm>
          <a:prstGeom prst="rect">
            <a:avLst/>
          </a:prstGeom>
          <a:solidFill>
            <a:srgbClr val="92D050"/>
          </a:solidFill>
        </p:spPr>
        <p:txBody>
          <a:bodyPr wrap="none">
            <a:spAutoFit/>
          </a:bodyPr>
          <a:lstStyle/>
          <a:p>
            <a:r>
              <a:rPr lang="cs-CZ" sz="2400" b="1" dirty="0">
                <a:latin typeface="Arial" pitchFamily="34" charset="0"/>
                <a:cs typeface="Arial" pitchFamily="34" charset="0"/>
              </a:rPr>
              <a:t>Profil studenta SP UOZS</a:t>
            </a:r>
            <a:endParaRPr lang="cs-CZ" sz="24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xmlns="" id="{1CCF0B67-A8C9-4E95-B62C-A6FE3006DC98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32510" y="97309"/>
            <a:ext cx="6535062" cy="7621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0830513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287019" y="2273998"/>
            <a:ext cx="11859490" cy="3785652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marL="269875" indent="-269875">
              <a:spcAft>
                <a:spcPts val="1800"/>
              </a:spcAft>
            </a:pPr>
            <a:r>
              <a:rPr lang="cs-CZ" dirty="0"/>
              <a:t>•	</a:t>
            </a:r>
            <a:r>
              <a:rPr lang="cs-CZ" b="1" dirty="0"/>
              <a:t>Techničtí a výzkumní pracovníci v průmyslových podnicích chemického a energetického zaměření</a:t>
            </a:r>
            <a:r>
              <a:rPr lang="cs-CZ" dirty="0"/>
              <a:t>, výzkumných podnicích nebo jako </a:t>
            </a:r>
            <a:r>
              <a:rPr lang="cs-CZ" b="1" dirty="0"/>
              <a:t>konzultanti v privátním sektoru v oblasti zelené transformace</a:t>
            </a:r>
            <a:r>
              <a:rPr lang="cs-CZ" dirty="0"/>
              <a:t>. </a:t>
            </a:r>
          </a:p>
          <a:p>
            <a:pPr marL="269875" indent="-269875">
              <a:spcAft>
                <a:spcPts val="1800"/>
              </a:spcAft>
            </a:pPr>
            <a:r>
              <a:rPr lang="cs-CZ" dirty="0"/>
              <a:t>•	Odborní pracovníci ve </a:t>
            </a:r>
            <a:r>
              <a:rPr lang="cs-CZ" b="1" dirty="0"/>
              <a:t>státní správě a samosprávě </a:t>
            </a:r>
            <a:r>
              <a:rPr lang="cs-CZ" dirty="0"/>
              <a:t>(na městských, obecních či krajských úřadech, či ministerstvech) a resortních institucí (Česká inspekce ŽP).</a:t>
            </a:r>
            <a:endParaRPr lang="cs-CZ" sz="2000" dirty="0"/>
          </a:p>
          <a:p>
            <a:pPr marL="269875" indent="-269875">
              <a:spcAft>
                <a:spcPts val="1800"/>
              </a:spcAft>
            </a:pPr>
            <a:r>
              <a:rPr lang="cs-CZ" dirty="0"/>
              <a:t>•	Budou připraveni k navazujícímu studiu v programech zaměřených na </a:t>
            </a:r>
            <a:r>
              <a:rPr lang="cs-CZ" b="1" dirty="0"/>
              <a:t>oběhové a odpadové hospodářství</a:t>
            </a:r>
            <a:r>
              <a:rPr lang="cs-CZ" dirty="0"/>
              <a:t>,</a:t>
            </a:r>
            <a:r>
              <a:rPr lang="cs-CZ" b="1" dirty="0"/>
              <a:t> environmentální technologie, životní prostředí, energetiku </a:t>
            </a:r>
            <a:r>
              <a:rPr lang="cs-CZ" dirty="0"/>
              <a:t>a příbuzné SP, a to vše v rámci polytechnických fakult UJEP (FŽP, </a:t>
            </a:r>
            <a:r>
              <a:rPr lang="cs-CZ" dirty="0" err="1"/>
              <a:t>PřF</a:t>
            </a:r>
            <a:r>
              <a:rPr lang="cs-CZ" dirty="0"/>
              <a:t>, FSI).</a:t>
            </a:r>
            <a:endParaRPr lang="cs-CZ" sz="2000" b="1" dirty="0"/>
          </a:p>
          <a:p>
            <a:pPr marL="269875" indent="-269875">
              <a:spcAft>
                <a:spcPts val="1800"/>
              </a:spcAft>
            </a:pPr>
            <a:r>
              <a:rPr lang="cs-CZ" dirty="0"/>
              <a:t>•	V rámci SP budou nabízeny odborné a certifikované kurzy, které budou zvyšovat konkurenceschopnost absolventů SP na trhu práce.</a:t>
            </a:r>
          </a:p>
          <a:p>
            <a:pPr marL="269875" indent="-269875">
              <a:spcAft>
                <a:spcPts val="600"/>
              </a:spcAft>
            </a:pPr>
            <a:endParaRPr lang="cs-CZ" dirty="0"/>
          </a:p>
        </p:txBody>
      </p:sp>
      <p:sp>
        <p:nvSpPr>
          <p:cNvPr id="3" name="Obdélník 2"/>
          <p:cNvSpPr/>
          <p:nvPr/>
        </p:nvSpPr>
        <p:spPr>
          <a:xfrm>
            <a:off x="287019" y="1335874"/>
            <a:ext cx="7030323" cy="461665"/>
          </a:xfrm>
          <a:prstGeom prst="rect">
            <a:avLst/>
          </a:prstGeom>
          <a:solidFill>
            <a:srgbClr val="92D050"/>
          </a:solidFill>
        </p:spPr>
        <p:txBody>
          <a:bodyPr wrap="none">
            <a:spAutoFit/>
          </a:bodyPr>
          <a:lstStyle/>
          <a:p>
            <a:r>
              <a:rPr lang="cs-CZ" sz="2400" b="1" dirty="0">
                <a:latin typeface="Arial" pitchFamily="34" charset="0"/>
                <a:cs typeface="Arial" pitchFamily="34" charset="0"/>
              </a:rPr>
              <a:t>Uplatnitelnost studenta SP UOZS na trhu práce</a:t>
            </a:r>
            <a:endParaRPr lang="cs-CZ" sz="24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xmlns="" id="{CE2CB719-F961-4B83-B7DB-8AB1B292A07D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32510" y="97309"/>
            <a:ext cx="6535062" cy="7621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0830513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délník 2"/>
          <p:cNvSpPr/>
          <p:nvPr/>
        </p:nvSpPr>
        <p:spPr>
          <a:xfrm>
            <a:off x="287020" y="398496"/>
            <a:ext cx="1423248" cy="1569660"/>
          </a:xfrm>
          <a:prstGeom prst="rect">
            <a:avLst/>
          </a:prstGeom>
          <a:solidFill>
            <a:srgbClr val="92D050"/>
          </a:solidFill>
        </p:spPr>
        <p:txBody>
          <a:bodyPr wrap="square">
            <a:spAutoFit/>
          </a:bodyPr>
          <a:lstStyle/>
          <a:p>
            <a:r>
              <a:rPr lang="cs-CZ" sz="2400" b="1" dirty="0">
                <a:latin typeface="Arial" pitchFamily="34" charset="0"/>
                <a:cs typeface="Arial" pitchFamily="34" charset="0"/>
              </a:rPr>
              <a:t>Současný stav SP UOZS</a:t>
            </a:r>
            <a:endParaRPr lang="cs-CZ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ovéPole 4"/>
          <p:cNvSpPr txBox="1"/>
          <p:nvPr/>
        </p:nvSpPr>
        <p:spPr>
          <a:xfrm>
            <a:off x="287020" y="2143403"/>
            <a:ext cx="10417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1. ročník</a:t>
            </a:r>
          </a:p>
        </p:txBody>
      </p:sp>
      <p:graphicFrame>
        <p:nvGraphicFramePr>
          <p:cNvPr id="8" name="Tabulka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886685879"/>
              </p:ext>
            </p:extLst>
          </p:nvPr>
        </p:nvGraphicFramePr>
        <p:xfrm>
          <a:off x="1803400" y="114300"/>
          <a:ext cx="10245727" cy="6646811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257456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44094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580552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774932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519556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3927493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669258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758422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</a:tblGrid>
              <a:tr h="301807">
                <a:tc gridSpan="8"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B-</a:t>
                      </a:r>
                      <a:r>
                        <a:rPr lang="cs-CZ" sz="14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IIa</a:t>
                      </a:r>
                      <a:r>
                        <a:rPr lang="cs-CZ" sz="14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– Studijní plány a návrh témat prací (bakalářské a magisterské studijní programy)</a:t>
                      </a:r>
                      <a:endParaRPr lang="cs-CZ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0933" marR="209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6E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23313">
                <a:tc grid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Označení studijního plánu</a:t>
                      </a:r>
                      <a:endParaRPr lang="cs-CZ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0933" marR="209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CAA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gridSpan="6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Udržitelnost obnovitelných zdrojů surovin</a:t>
                      </a:r>
                      <a:endParaRPr lang="cs-CZ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0933" marR="209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11657">
                <a:tc gridSpan="8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Povinné předměty</a:t>
                      </a:r>
                      <a:endParaRPr lang="cs-CZ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0933" marR="209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CAA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34970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Název předmětu</a:t>
                      </a:r>
                      <a:endParaRPr lang="cs-CZ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0933" marR="209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CAAC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rozsah</a:t>
                      </a:r>
                      <a:endParaRPr lang="cs-CZ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0933" marR="209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CAA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způsob  ověř.</a:t>
                      </a:r>
                      <a:endParaRPr lang="cs-CZ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0933" marR="209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CAA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počet </a:t>
                      </a:r>
                      <a:r>
                        <a:rPr lang="cs-CZ" sz="12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kred</a:t>
                      </a:r>
                      <a:r>
                        <a:rPr lang="cs-CZ" sz="12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cs-CZ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0933" marR="209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CAAC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vyučující</a:t>
                      </a:r>
                      <a:endParaRPr lang="cs-CZ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0933" marR="209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CAAC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dop. roč./sem.</a:t>
                      </a:r>
                      <a:endParaRPr lang="cs-CZ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0933" marR="209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CAAC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profil. základ</a:t>
                      </a:r>
                      <a:endParaRPr lang="cs-CZ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0933" marR="209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CAA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64658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Zelená legislativa</a:t>
                      </a:r>
                    </a:p>
                  </a:txBody>
                  <a:tcPr marL="20933" marR="209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26p</a:t>
                      </a:r>
                    </a:p>
                  </a:txBody>
                  <a:tcPr marL="20933" marR="209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Zp</a:t>
                      </a:r>
                      <a:r>
                        <a:rPr lang="cs-CZ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cs-CZ" sz="12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Zk</a:t>
                      </a:r>
                      <a:endParaRPr lang="cs-CZ" sz="12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0933" marR="209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 marL="20933" marR="209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 b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Doc. Dr. Ing. Pavel </a:t>
                      </a:r>
                      <a:r>
                        <a:rPr lang="cs-CZ" sz="1200" b="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Kuráň</a:t>
                      </a:r>
                      <a:r>
                        <a:rPr lang="cs-CZ" sz="1200" b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cs-CZ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(přednášející 50 %), Ing. Tomáš Lank (přednášející 20 %), Ing. Ivan Souček Ing (přednášející 15 %), Ing. Leoš Gál (přednášející 15 %),</a:t>
                      </a:r>
                    </a:p>
                  </a:txBody>
                  <a:tcPr marL="20933" marR="209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1/Z</a:t>
                      </a:r>
                    </a:p>
                  </a:txBody>
                  <a:tcPr marL="20933" marR="209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PZ</a:t>
                      </a:r>
                    </a:p>
                  </a:txBody>
                  <a:tcPr marL="20933" marR="209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43105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Chemické principy a mechanismy</a:t>
                      </a:r>
                    </a:p>
                  </a:txBody>
                  <a:tcPr marL="20933" marR="209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26p+26c</a:t>
                      </a:r>
                    </a:p>
                  </a:txBody>
                  <a:tcPr marL="20933" marR="209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Zk</a:t>
                      </a:r>
                    </a:p>
                  </a:txBody>
                  <a:tcPr marL="20933" marR="209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 marL="20933" marR="209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Ing. Daniel Bůžek, Ph.D. (přednášející 90 %), Ing. Sylvie Kříženecká, Ph.D. (přednášející 10 %)</a:t>
                      </a:r>
                    </a:p>
                  </a:txBody>
                  <a:tcPr marL="20933" marR="209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1/Z</a:t>
                      </a:r>
                    </a:p>
                  </a:txBody>
                  <a:tcPr marL="20933" marR="209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ZT</a:t>
                      </a:r>
                    </a:p>
                  </a:txBody>
                  <a:tcPr marL="20933" marR="209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431056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Aplikované výpočty</a:t>
                      </a:r>
                    </a:p>
                  </a:txBody>
                  <a:tcPr marL="20933" marR="209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26p+26c</a:t>
                      </a:r>
                    </a:p>
                  </a:txBody>
                  <a:tcPr marL="20933" marR="209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Zp, Zk</a:t>
                      </a:r>
                    </a:p>
                  </a:txBody>
                  <a:tcPr marL="20933" marR="209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 marL="20933" marR="209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Mgr., Ing. Petr Novák (přednášející 60 %), Mgr. Lucie Loukotová (přednášející 40 %)</a:t>
                      </a:r>
                    </a:p>
                  </a:txBody>
                  <a:tcPr marL="20933" marR="209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1/Z</a:t>
                      </a:r>
                    </a:p>
                  </a:txBody>
                  <a:tcPr marL="20933" marR="209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20933" marR="209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754349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Biologické minimum I</a:t>
                      </a:r>
                    </a:p>
                  </a:txBody>
                  <a:tcPr marL="20933" marR="209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26p+13c+13l</a:t>
                      </a:r>
                    </a:p>
                  </a:txBody>
                  <a:tcPr marL="20933" marR="209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Zk</a:t>
                      </a:r>
                    </a:p>
                  </a:txBody>
                  <a:tcPr marL="20933" marR="209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</a:p>
                  </a:txBody>
                  <a:tcPr marL="20933" marR="209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doc. Ing. Josef Trögl, Ph.D. (přednášející 50 %), Mgr. Michal Holec, Ph.D. (přednášející 30 %), Mgr. Diana Holcová, Ph.D. (cvičící 100 %), Mgr. Bc. Nela Kubová, Ph.D. (přednášející 20 %)</a:t>
                      </a:r>
                    </a:p>
                  </a:txBody>
                  <a:tcPr marL="20933" marR="209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1/Z</a:t>
                      </a:r>
                    </a:p>
                  </a:txBody>
                  <a:tcPr marL="20933" marR="209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20933" marR="209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323292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0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Základní laboratorní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0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techniky a práce v </a:t>
                      </a:r>
                      <a:r>
                        <a:rPr lang="cs-CZ" sz="10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lab</a:t>
                      </a:r>
                      <a:r>
                        <a:rPr lang="cs-CZ" sz="10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</a:p>
                  </a:txBody>
                  <a:tcPr marL="20933" marR="209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39l</a:t>
                      </a:r>
                    </a:p>
                  </a:txBody>
                  <a:tcPr marL="20933" marR="209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Zp</a:t>
                      </a:r>
                    </a:p>
                  </a:txBody>
                  <a:tcPr marL="20933" marR="209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 marL="20933" marR="209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Ing. Tadeáš Riley Wangle, Ph.D. (laboratoře 100 %)</a:t>
                      </a:r>
                    </a:p>
                  </a:txBody>
                  <a:tcPr marL="20933" marR="209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1/Z</a:t>
                      </a:r>
                    </a:p>
                  </a:txBody>
                  <a:tcPr marL="20933" marR="209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20933" marR="209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215528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0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Základy toxikologie</a:t>
                      </a:r>
                    </a:p>
                  </a:txBody>
                  <a:tcPr marL="20933" marR="209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26p</a:t>
                      </a:r>
                    </a:p>
                  </a:txBody>
                  <a:tcPr marL="20933" marR="209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Zk</a:t>
                      </a:r>
                    </a:p>
                  </a:txBody>
                  <a:tcPr marL="20933" marR="209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20933" marR="209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doc. Ing. Pavel </a:t>
                      </a:r>
                      <a:r>
                        <a:rPr lang="cs-CZ" sz="10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Krystyník</a:t>
                      </a:r>
                      <a:r>
                        <a:rPr lang="cs-CZ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, Ph.D. (přednášející 100 %)</a:t>
                      </a:r>
                    </a:p>
                  </a:txBody>
                  <a:tcPr marL="20933" marR="209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1/Z</a:t>
                      </a:r>
                    </a:p>
                  </a:txBody>
                  <a:tcPr marL="20933" marR="209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20933" marR="209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215528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Chemické výpočty</a:t>
                      </a:r>
                    </a:p>
                  </a:txBody>
                  <a:tcPr marL="20933" marR="209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13c</a:t>
                      </a:r>
                    </a:p>
                  </a:txBody>
                  <a:tcPr marL="20933" marR="209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Zp</a:t>
                      </a:r>
                    </a:p>
                  </a:txBody>
                  <a:tcPr marL="20933" marR="209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 marL="20933" marR="209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Ing. Zuzana Petrusová, Ph.D. (cvičící 100 %)</a:t>
                      </a:r>
                    </a:p>
                  </a:txBody>
                  <a:tcPr marL="20933" marR="209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1/Z</a:t>
                      </a:r>
                    </a:p>
                  </a:txBody>
                  <a:tcPr marL="20933" marR="209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20933" marR="209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431056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Energetika v ŽP</a:t>
                      </a:r>
                    </a:p>
                  </a:txBody>
                  <a:tcPr marL="20933" marR="209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13p+13c</a:t>
                      </a:r>
                    </a:p>
                  </a:txBody>
                  <a:tcPr marL="20933" marR="209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Zp</a:t>
                      </a:r>
                      <a:endParaRPr lang="cs-CZ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0933" marR="209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20933" marR="209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doc. Ing. Jaroslav </a:t>
                      </a:r>
                      <a:r>
                        <a:rPr lang="cs-CZ" sz="12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Šípal</a:t>
                      </a:r>
                      <a:r>
                        <a:rPr lang="cs-CZ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, Ph.D. (přednášející 70 %), Ing. Bc. Vladislav Síťař, Ph.D. (přednášející 30 %)</a:t>
                      </a:r>
                    </a:p>
                  </a:txBody>
                  <a:tcPr marL="20933" marR="209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1/L</a:t>
                      </a:r>
                    </a:p>
                  </a:txBody>
                  <a:tcPr marL="20933" marR="209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20933" marR="209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43105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Základy environmentálních dějů</a:t>
                      </a:r>
                    </a:p>
                  </a:txBody>
                  <a:tcPr marL="20933" marR="209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13p+26c</a:t>
                      </a:r>
                    </a:p>
                  </a:txBody>
                  <a:tcPr marL="20933" marR="209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Zp</a:t>
                      </a:r>
                      <a:r>
                        <a:rPr lang="cs-CZ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cs-CZ" sz="12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Zk</a:t>
                      </a:r>
                      <a:endParaRPr lang="cs-CZ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0933" marR="209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</a:p>
                  </a:txBody>
                  <a:tcPr marL="20933" marR="209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Doc. Dr. Ing. Pavel </a:t>
                      </a:r>
                      <a:r>
                        <a:rPr lang="cs-CZ" sz="12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Kuráň</a:t>
                      </a:r>
                      <a:r>
                        <a:rPr lang="cs-CZ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(přednášející 100 %), Mgr. Jakub </a:t>
                      </a:r>
                      <a:r>
                        <a:rPr lang="cs-CZ" sz="12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Ederer</a:t>
                      </a:r>
                      <a:r>
                        <a:rPr lang="cs-CZ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, Ph.D. (cvičící 100 %)</a:t>
                      </a:r>
                    </a:p>
                  </a:txBody>
                  <a:tcPr marL="20933" marR="209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1/L</a:t>
                      </a:r>
                    </a:p>
                  </a:txBody>
                  <a:tcPr marL="20933" marR="209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ZT</a:t>
                      </a:r>
                      <a:endParaRPr lang="cs-CZ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0933" marR="209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  <a:tr h="53882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Anorganická chemie kritických prvků a strategických surovin</a:t>
                      </a:r>
                    </a:p>
                  </a:txBody>
                  <a:tcPr marL="20933" marR="209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26p+13c</a:t>
                      </a:r>
                    </a:p>
                  </a:txBody>
                  <a:tcPr marL="20933" marR="209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Zp</a:t>
                      </a:r>
                      <a:r>
                        <a:rPr lang="cs-CZ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cs-CZ" sz="12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Zk</a:t>
                      </a:r>
                      <a:endParaRPr lang="cs-CZ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0933" marR="209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</a:p>
                  </a:txBody>
                  <a:tcPr marL="20933" marR="209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doc. Ing. Jiří Orava, Ph.D. (přednášející 80 %), Ing. Anna </a:t>
                      </a:r>
                      <a:r>
                        <a:rPr lang="cs-CZ" sz="12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Knaislová</a:t>
                      </a:r>
                      <a:r>
                        <a:rPr lang="cs-CZ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, Ph.D. (přednášející 20 %), Ing. Daniel Bůžek, Ph.D. (cvičící 80 %)</a:t>
                      </a:r>
                    </a:p>
                  </a:txBody>
                  <a:tcPr marL="20933" marR="209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1/L</a:t>
                      </a:r>
                    </a:p>
                  </a:txBody>
                  <a:tcPr marL="20933" marR="209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ZT</a:t>
                      </a:r>
                      <a:endParaRPr lang="cs-CZ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0933" marR="209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3"/>
                  </a:ext>
                </a:extLst>
              </a:tr>
              <a:tr h="51706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Oběhové hospodářství</a:t>
                      </a:r>
                    </a:p>
                  </a:txBody>
                  <a:tcPr marL="20933" marR="209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26p+13c+13e</a:t>
                      </a:r>
                    </a:p>
                  </a:txBody>
                  <a:tcPr marL="20933" marR="209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Zk</a:t>
                      </a:r>
                    </a:p>
                  </a:txBody>
                  <a:tcPr marL="20933" marR="209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</a:p>
                  </a:txBody>
                  <a:tcPr marL="20933" marR="209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prof. Dr. Ing. Martin Kubal (přednášející 50 %), Ing. Tomáš Lank (přednášející 25 %, cvičící 75 %, exkurze 100 %),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Ing. Katarína </a:t>
                      </a:r>
                      <a:r>
                        <a:rPr lang="cs-CZ" sz="12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Kajánková</a:t>
                      </a:r>
                      <a:r>
                        <a:rPr lang="cs-CZ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, Ph.D. (přednášející 25 %, cvičící 25 %)</a:t>
                      </a:r>
                    </a:p>
                  </a:txBody>
                  <a:tcPr marL="20933" marR="209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1/L</a:t>
                      </a:r>
                    </a:p>
                  </a:txBody>
                  <a:tcPr marL="20933" marR="209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PZ</a:t>
                      </a:r>
                    </a:p>
                  </a:txBody>
                  <a:tcPr marL="20933" marR="209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4"/>
                  </a:ext>
                </a:extLst>
              </a:tr>
              <a:tr h="21552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Praxe ve fungování </a:t>
                      </a:r>
                      <a:r>
                        <a:rPr lang="cs-CZ" sz="14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OH</a:t>
                      </a:r>
                      <a:endParaRPr lang="cs-CZ" sz="1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0933" marR="209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65e</a:t>
                      </a:r>
                    </a:p>
                  </a:txBody>
                  <a:tcPr marL="20933" marR="209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Zp</a:t>
                      </a:r>
                      <a:endParaRPr lang="cs-CZ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0933" marR="209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20933" marR="209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Ing. Tomáš Lank (vede exkurze 100 %)</a:t>
                      </a:r>
                    </a:p>
                  </a:txBody>
                  <a:tcPr marL="20933" marR="209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1/L</a:t>
                      </a:r>
                    </a:p>
                  </a:txBody>
                  <a:tcPr marL="20933" marR="209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20933" marR="209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30830513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délník 2"/>
          <p:cNvSpPr/>
          <p:nvPr/>
        </p:nvSpPr>
        <p:spPr>
          <a:xfrm>
            <a:off x="287020" y="398496"/>
            <a:ext cx="1751330" cy="1569660"/>
          </a:xfrm>
          <a:prstGeom prst="rect">
            <a:avLst/>
          </a:prstGeom>
          <a:solidFill>
            <a:srgbClr val="92D050"/>
          </a:solidFill>
        </p:spPr>
        <p:txBody>
          <a:bodyPr wrap="square">
            <a:spAutoFit/>
          </a:bodyPr>
          <a:lstStyle/>
          <a:p>
            <a:r>
              <a:rPr lang="cs-CZ" sz="2400" b="1" dirty="0">
                <a:latin typeface="Arial" pitchFamily="34" charset="0"/>
                <a:cs typeface="Arial" pitchFamily="34" charset="0"/>
              </a:rPr>
              <a:t>Současný stav přípravy SP UOZS</a:t>
            </a:r>
            <a:endParaRPr lang="cs-CZ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ovéPole 4"/>
          <p:cNvSpPr txBox="1"/>
          <p:nvPr/>
        </p:nvSpPr>
        <p:spPr>
          <a:xfrm>
            <a:off x="287020" y="2143403"/>
            <a:ext cx="10417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2. ročník</a:t>
            </a:r>
          </a:p>
        </p:txBody>
      </p:sp>
      <p:graphicFrame>
        <p:nvGraphicFramePr>
          <p:cNvPr id="7" name="Tabulka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41656396"/>
              </p:ext>
            </p:extLst>
          </p:nvPr>
        </p:nvGraphicFramePr>
        <p:xfrm>
          <a:off x="2287731" y="45462"/>
          <a:ext cx="9750136" cy="6940574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235873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6858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53340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41660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4532182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685844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537574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</a:tblGrid>
              <a:tr h="840705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Základy moderních biotechnologií</a:t>
                      </a:r>
                    </a:p>
                  </a:txBody>
                  <a:tcPr marL="19474" marR="194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26p</a:t>
                      </a:r>
                    </a:p>
                  </a:txBody>
                  <a:tcPr marL="19474" marR="194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Zk</a:t>
                      </a:r>
                    </a:p>
                  </a:txBody>
                  <a:tcPr marL="19474" marR="194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19474" marR="194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Mgr. Jan Malý, Ph.D. (přednášející 40%), Ing. Stanislav Vinopal, Ph.D. (přednášející 15%), Mgr. Olga Šebestová Janoušková, Ph.D. (přednášející 15%), Doc. RNDr. Milan </a:t>
                      </a:r>
                      <a:r>
                        <a:rPr lang="cs-CZ" sz="12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Gryndler</a:t>
                      </a:r>
                      <a:r>
                        <a:rPr lang="cs-CZ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, CSc. (přednášející 15%), Mgr. Hana </a:t>
                      </a:r>
                      <a:r>
                        <a:rPr lang="cs-CZ" sz="12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Auer</a:t>
                      </a:r>
                      <a:r>
                        <a:rPr lang="cs-CZ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Malinská, Ph.D. (přednášející 15%)</a:t>
                      </a:r>
                    </a:p>
                  </a:txBody>
                  <a:tcPr marL="19474" marR="194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2/L</a:t>
                      </a:r>
                    </a:p>
                  </a:txBody>
                  <a:tcPr marL="19474" marR="194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19474" marR="194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20352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Laboratoře anorganické chemie</a:t>
                      </a:r>
                    </a:p>
                  </a:txBody>
                  <a:tcPr marL="19474" marR="194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52l</a:t>
                      </a:r>
                    </a:p>
                  </a:txBody>
                  <a:tcPr marL="19474" marR="194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Zp</a:t>
                      </a:r>
                    </a:p>
                  </a:txBody>
                  <a:tcPr marL="19474" marR="194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 marL="19474" marR="194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RNDr. Václav Šícha Ph.D. (laboratoře 50 %), Ing. Ivana Kadlečková (laboratoře 50 %), doktorandi</a:t>
                      </a:r>
                    </a:p>
                  </a:txBody>
                  <a:tcPr marL="19474" marR="194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2/Z</a:t>
                      </a:r>
                    </a:p>
                  </a:txBody>
                  <a:tcPr marL="19474" marR="194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19474" marR="194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15264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Aktuální výzvy z praxe</a:t>
                      </a:r>
                      <a:endParaRPr lang="cs-CZ" sz="1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474" marR="194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26p</a:t>
                      </a:r>
                    </a:p>
                  </a:txBody>
                  <a:tcPr marL="19474" marR="194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Zp</a:t>
                      </a:r>
                    </a:p>
                  </a:txBody>
                  <a:tcPr marL="19474" marR="194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19474" marR="194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Doc. Dr. Ing. Pavel Kuráň (přednášející 50 %), </a:t>
                      </a:r>
                      <a:r>
                        <a:rPr lang="cs-CZ" sz="120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jednotliví zástupci firem</a:t>
                      </a:r>
                      <a:endParaRPr lang="cs-CZ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474" marR="194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2/Z</a:t>
                      </a:r>
                    </a:p>
                  </a:txBody>
                  <a:tcPr marL="19474" marR="194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19474" marR="194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10177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Základy organické chemie</a:t>
                      </a:r>
                    </a:p>
                  </a:txBody>
                  <a:tcPr marL="19474" marR="194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26p+13c</a:t>
                      </a:r>
                    </a:p>
                  </a:txBody>
                  <a:tcPr marL="19474" marR="194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Zp</a:t>
                      </a:r>
                      <a:r>
                        <a:rPr lang="cs-CZ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cs-CZ" sz="12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Zk</a:t>
                      </a:r>
                      <a:endParaRPr lang="cs-CZ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474" marR="194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19474" marR="194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RNDr. Thi Thu Huong Nguyen, Ph.D. (přednášející 100 %)</a:t>
                      </a:r>
                    </a:p>
                  </a:txBody>
                  <a:tcPr marL="19474" marR="194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2/Z</a:t>
                      </a:r>
                    </a:p>
                  </a:txBody>
                  <a:tcPr marL="19474" marR="194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19474" marR="194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840705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Čištění vod a ovzduší, sekundární využití odpadů čištění ve výrobě a energetice</a:t>
                      </a:r>
                    </a:p>
                  </a:txBody>
                  <a:tcPr marL="19474" marR="194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26p</a:t>
                      </a:r>
                    </a:p>
                  </a:txBody>
                  <a:tcPr marL="19474" marR="194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Zk</a:t>
                      </a:r>
                      <a:endParaRPr lang="cs-CZ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474" marR="194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 marL="19474" marR="194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doc. Ing. Pavel </a:t>
                      </a:r>
                      <a:r>
                        <a:rPr lang="cs-CZ" sz="12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Krystyník</a:t>
                      </a:r>
                      <a:r>
                        <a:rPr lang="cs-CZ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, Ph.D. (</a:t>
                      </a:r>
                      <a:r>
                        <a:rPr lang="cs-CZ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přednášející 30 %), doc. Ing. Jaroslav </a:t>
                      </a:r>
                      <a:r>
                        <a:rPr lang="cs-CZ" sz="1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Šípal</a:t>
                      </a:r>
                      <a:r>
                        <a:rPr lang="cs-CZ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, Ph.D. (přednášející 20%), Ing. Slavomír Adamec (přednášející 20%), Ing. Tomáš Lank, (přednášející 15 %), RNDr. Vojtěch </a:t>
                      </a:r>
                      <a:r>
                        <a:rPr lang="cs-CZ" sz="1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Pilnáček</a:t>
                      </a:r>
                      <a:r>
                        <a:rPr lang="cs-CZ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, Ph.D. (přednášející 15 %),</a:t>
                      </a:r>
                      <a:endParaRPr lang="cs-CZ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474" marR="194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2/Z</a:t>
                      </a:r>
                    </a:p>
                  </a:txBody>
                  <a:tcPr marL="19474" marR="194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PZ</a:t>
                      </a:r>
                    </a:p>
                  </a:txBody>
                  <a:tcPr marL="19474" marR="194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630399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Aktuální témata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 oběhovém hospodářství</a:t>
                      </a:r>
                    </a:p>
                  </a:txBody>
                  <a:tcPr marL="19474" marR="194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26c</a:t>
                      </a:r>
                    </a:p>
                  </a:txBody>
                  <a:tcPr marL="19474" marR="194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Zp</a:t>
                      </a:r>
                      <a:endParaRPr lang="cs-CZ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474" marR="194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19474" marR="194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Ing. Tomáš Lank (cvičící 25%), Ing. Katarína </a:t>
                      </a:r>
                      <a:r>
                        <a:rPr lang="cs-CZ" sz="12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Kajánková</a:t>
                      </a:r>
                      <a:r>
                        <a:rPr lang="cs-CZ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, Ph.D. (cvičící 25%), Ing. Daniel Bůžek, Ph.D.(cvičící 25%), doc. Ing. Jiří Orava, Ph.D. (cvičící 25%)</a:t>
                      </a:r>
                    </a:p>
                  </a:txBody>
                  <a:tcPr marL="19474" marR="194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2/Z</a:t>
                      </a:r>
                    </a:p>
                  </a:txBody>
                  <a:tcPr marL="19474" marR="194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19474" marR="194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210177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Energetické využívání odpadů, paliv a biomasy</a:t>
                      </a:r>
                      <a:endParaRPr lang="cs-CZ" sz="1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474" marR="194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26p+13c</a:t>
                      </a:r>
                    </a:p>
                  </a:txBody>
                  <a:tcPr marL="19474" marR="194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Zp</a:t>
                      </a:r>
                    </a:p>
                  </a:txBody>
                  <a:tcPr marL="19474" marR="194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 marL="19474" marR="194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Mgr. Ing. Vít Klein, Ph.D.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(přednášející 100 %, cvičící 100 %)</a:t>
                      </a:r>
                    </a:p>
                  </a:txBody>
                  <a:tcPr marL="19474" marR="194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2/Z</a:t>
                      </a:r>
                    </a:p>
                  </a:txBody>
                  <a:tcPr marL="19474" marR="194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19474" marR="194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210177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Laboratoře organické chemie</a:t>
                      </a:r>
                    </a:p>
                  </a:txBody>
                  <a:tcPr marL="19474" marR="194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52l</a:t>
                      </a:r>
                    </a:p>
                  </a:txBody>
                  <a:tcPr marL="19474" marR="194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Zp</a:t>
                      </a:r>
                      <a:endParaRPr lang="cs-CZ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474" marR="194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 marL="19474" marR="194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RNDr. Thi Thu Huong Nguyen, Ph.D. (laboratoře 100 </a:t>
                      </a:r>
                      <a:r>
                        <a:rPr lang="cs-CZ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%) </a:t>
                      </a:r>
                      <a:endParaRPr lang="cs-CZ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474" marR="194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2/L</a:t>
                      </a:r>
                    </a:p>
                  </a:txBody>
                  <a:tcPr marL="19474" marR="194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19474" marR="194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210177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Bilanční výpočty</a:t>
                      </a:r>
                    </a:p>
                  </a:txBody>
                  <a:tcPr marL="19474" marR="194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39c</a:t>
                      </a:r>
                    </a:p>
                  </a:txBody>
                  <a:tcPr marL="19474" marR="194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Zp</a:t>
                      </a:r>
                    </a:p>
                  </a:txBody>
                  <a:tcPr marL="19474" marR="194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19474" marR="194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Doc. Ing. Jaromír Havlica, Ph.D. (cvičící 100 %)</a:t>
                      </a:r>
                    </a:p>
                  </a:txBody>
                  <a:tcPr marL="19474" marR="194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2/L</a:t>
                      </a:r>
                    </a:p>
                  </a:txBody>
                  <a:tcPr marL="19474" marR="194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19474" marR="194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525441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Základy monitorování látek v ŽP a průmyslu</a:t>
                      </a:r>
                    </a:p>
                  </a:txBody>
                  <a:tcPr marL="19474" marR="194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26p+39l</a:t>
                      </a:r>
                    </a:p>
                  </a:txBody>
                  <a:tcPr marL="19474" marR="194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Zp, Zk</a:t>
                      </a:r>
                    </a:p>
                  </a:txBody>
                  <a:tcPr marL="19474" marR="194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 marL="19474" marR="194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Doc. Dr. Ing. Pavel Kuráň (přednášející 80%), Ing. Lucie Oravová, PhD. (přednášející 10%), Ing. Ivana Barchánková, Ph.D. (přednášející 10%)</a:t>
                      </a:r>
                    </a:p>
                  </a:txBody>
                  <a:tcPr marL="19474" marR="194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2/L</a:t>
                      </a:r>
                    </a:p>
                  </a:txBody>
                  <a:tcPr marL="19474" marR="194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ZT</a:t>
                      </a:r>
                    </a:p>
                  </a:txBody>
                  <a:tcPr marL="19474" marR="194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420352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Cirkulární chemie</a:t>
                      </a:r>
                    </a:p>
                  </a:txBody>
                  <a:tcPr marL="19474" marR="194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26p+39l</a:t>
                      </a:r>
                    </a:p>
                  </a:txBody>
                  <a:tcPr marL="19474" marR="194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Zp,Zk</a:t>
                      </a:r>
                    </a:p>
                  </a:txBody>
                  <a:tcPr marL="19474" marR="194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19474" marR="194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Ing. Lucie Oravová, Ph.D. (přednášející </a:t>
                      </a:r>
                      <a:r>
                        <a:rPr lang="cs-CZ" sz="12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  <a:r>
                        <a:rPr lang="cs-CZ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), Doc. Dr. Ing. Pavel </a:t>
                      </a:r>
                      <a:r>
                        <a:rPr lang="cs-CZ" sz="12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Kuráň</a:t>
                      </a:r>
                      <a:r>
                        <a:rPr lang="cs-CZ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(přednášející </a:t>
                      </a:r>
                      <a:r>
                        <a:rPr lang="cs-CZ" sz="12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  <a:r>
                        <a:rPr lang="cs-CZ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), Bude nominován – v jednání</a:t>
                      </a:r>
                    </a:p>
                  </a:txBody>
                  <a:tcPr marL="19474" marR="194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2/L</a:t>
                      </a:r>
                    </a:p>
                  </a:txBody>
                  <a:tcPr marL="19474" marR="194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PZ</a:t>
                      </a:r>
                    </a:p>
                  </a:txBody>
                  <a:tcPr marL="19474" marR="194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420352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19474" marR="194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19474" marR="194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Zp</a:t>
                      </a:r>
                    </a:p>
                  </a:txBody>
                  <a:tcPr marL="19474" marR="194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19474" marR="194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(laboratoře 40%), Ing. Ivana </a:t>
                      </a:r>
                      <a:r>
                        <a:rPr lang="cs-CZ" sz="12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Barchánková</a:t>
                      </a:r>
                      <a:r>
                        <a:rPr lang="cs-CZ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(laboratoře 40%), Ph.D., Dr. Jaroslav </a:t>
                      </a:r>
                      <a:r>
                        <a:rPr lang="cs-CZ" sz="12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Kocík</a:t>
                      </a:r>
                      <a:r>
                        <a:rPr lang="cs-CZ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(laboratoře 20%)</a:t>
                      </a:r>
                    </a:p>
                  </a:txBody>
                  <a:tcPr marL="19474" marR="194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 /L</a:t>
                      </a:r>
                    </a:p>
                  </a:txBody>
                  <a:tcPr marL="19474" marR="194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19474" marR="194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525441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Biomateriály</a:t>
                      </a:r>
                      <a:endParaRPr lang="cs-CZ" sz="1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474" marR="194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13p</a:t>
                      </a:r>
                    </a:p>
                  </a:txBody>
                  <a:tcPr marL="19474" marR="194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Zk</a:t>
                      </a:r>
                    </a:p>
                  </a:txBody>
                  <a:tcPr marL="19474" marR="194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19474" marR="194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Mgr. Jan Malý, Ph.D. (přednášející 40%), Dominika Wróbel, Ph.D. (přednášející 30%), Mgr. Olga Janoušková Šebestová, Ph.D. (přednášející 30%)</a:t>
                      </a:r>
                    </a:p>
                  </a:txBody>
                  <a:tcPr marL="19474" marR="194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2/L</a:t>
                      </a:r>
                    </a:p>
                  </a:txBody>
                  <a:tcPr marL="19474" marR="194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19474" marR="194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  <a:tr h="105087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Seminář k BP I</a:t>
                      </a:r>
                    </a:p>
                  </a:txBody>
                  <a:tcPr marL="19474" marR="194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13p</a:t>
                      </a:r>
                    </a:p>
                  </a:txBody>
                  <a:tcPr marL="19474" marR="194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Zp</a:t>
                      </a:r>
                    </a:p>
                  </a:txBody>
                  <a:tcPr marL="19474" marR="194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19474" marR="194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Garant programu + vedoucí práce</a:t>
                      </a:r>
                    </a:p>
                  </a:txBody>
                  <a:tcPr marL="19474" marR="194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2/L</a:t>
                      </a:r>
                    </a:p>
                  </a:txBody>
                  <a:tcPr marL="19474" marR="194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19474" marR="194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3"/>
                  </a:ext>
                </a:extLst>
              </a:tr>
              <a:tr h="210177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Odborná praxe</a:t>
                      </a:r>
                    </a:p>
                  </a:txBody>
                  <a:tcPr marL="19474" marR="194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 týdny</a:t>
                      </a:r>
                    </a:p>
                  </a:txBody>
                  <a:tcPr marL="19474" marR="194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Zp</a:t>
                      </a:r>
                    </a:p>
                  </a:txBody>
                  <a:tcPr marL="19474" marR="194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19474" marR="194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Garant programu + vedoucí katedry</a:t>
                      </a:r>
                    </a:p>
                  </a:txBody>
                  <a:tcPr marL="19474" marR="194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2/L</a:t>
                      </a:r>
                    </a:p>
                  </a:txBody>
                  <a:tcPr marL="19474" marR="194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19474" marR="194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4"/>
                  </a:ext>
                </a:extLst>
              </a:tr>
              <a:tr h="305690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Life</a:t>
                      </a:r>
                      <a:r>
                        <a:rPr lang="cs-CZ" sz="14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cs-CZ" sz="14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cycle</a:t>
                      </a:r>
                      <a:r>
                        <a:rPr lang="cs-CZ" sz="14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cs-CZ" sz="14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assessment</a:t>
                      </a:r>
                      <a:endParaRPr lang="cs-CZ" sz="1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474" marR="194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7C8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13p+13c</a:t>
                      </a:r>
                    </a:p>
                  </a:txBody>
                  <a:tcPr marL="19474" marR="194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Zp</a:t>
                      </a:r>
                    </a:p>
                  </a:txBody>
                  <a:tcPr marL="19474" marR="194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19474" marR="194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Katrien Boonen, MSc. (přednášející 100 %)</a:t>
                      </a:r>
                    </a:p>
                  </a:txBody>
                  <a:tcPr marL="19474" marR="194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2/L</a:t>
                      </a:r>
                    </a:p>
                  </a:txBody>
                  <a:tcPr marL="19474" marR="194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19474" marR="194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16668268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délník 2"/>
          <p:cNvSpPr/>
          <p:nvPr/>
        </p:nvSpPr>
        <p:spPr>
          <a:xfrm>
            <a:off x="287020" y="398496"/>
            <a:ext cx="1751330" cy="1200329"/>
          </a:xfrm>
          <a:prstGeom prst="rect">
            <a:avLst/>
          </a:prstGeom>
          <a:solidFill>
            <a:srgbClr val="92D050"/>
          </a:solidFill>
        </p:spPr>
        <p:txBody>
          <a:bodyPr wrap="square">
            <a:spAutoFit/>
          </a:bodyPr>
          <a:lstStyle/>
          <a:p>
            <a:r>
              <a:rPr lang="cs-CZ" sz="2400" b="1" dirty="0">
                <a:latin typeface="Arial" pitchFamily="34" charset="0"/>
                <a:cs typeface="Arial" pitchFamily="34" charset="0"/>
              </a:rPr>
              <a:t>Současný stav SP UOZS</a:t>
            </a:r>
            <a:endParaRPr lang="cs-CZ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ovéPole 4"/>
          <p:cNvSpPr txBox="1"/>
          <p:nvPr/>
        </p:nvSpPr>
        <p:spPr>
          <a:xfrm>
            <a:off x="287020" y="2143403"/>
            <a:ext cx="10417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3. ročník</a:t>
            </a:r>
          </a:p>
        </p:txBody>
      </p:sp>
      <p:graphicFrame>
        <p:nvGraphicFramePr>
          <p:cNvPr id="2" name="Tabulk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875010033"/>
              </p:ext>
            </p:extLst>
          </p:nvPr>
        </p:nvGraphicFramePr>
        <p:xfrm>
          <a:off x="2447926" y="561975"/>
          <a:ext cx="8934448" cy="5707066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228533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884303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817909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682232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2864604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616800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783267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</a:tblGrid>
              <a:tr h="109713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Charakterizace materiálů pro ŽP</a:t>
                      </a:r>
                    </a:p>
                  </a:txBody>
                  <a:tcPr marL="43930" marR="439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26p</a:t>
                      </a:r>
                    </a:p>
                  </a:txBody>
                  <a:tcPr marL="43930" marR="439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Zk</a:t>
                      </a:r>
                    </a:p>
                  </a:txBody>
                  <a:tcPr marL="43930" marR="439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3930" marR="439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doc. Ing. Jiří Orava, Ph.D. (přednášející 50 %)Ing. Anna Knaislová, Ph.D. (přednášející 40 %), Ing. Daniel Bůžek, Ph.D. (přednášející 10 %)</a:t>
                      </a:r>
                    </a:p>
                  </a:txBody>
                  <a:tcPr marL="43930" marR="439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3/Z</a:t>
                      </a:r>
                    </a:p>
                  </a:txBody>
                  <a:tcPr marL="43930" marR="439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ZT</a:t>
                      </a:r>
                    </a:p>
                  </a:txBody>
                  <a:tcPr marL="43930" marR="439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70321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Laboratoře analýzy materiálů</a:t>
                      </a:r>
                    </a:p>
                  </a:txBody>
                  <a:tcPr marL="43930" marR="439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24l+8e</a:t>
                      </a:r>
                    </a:p>
                  </a:txBody>
                  <a:tcPr marL="43930" marR="439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Zp</a:t>
                      </a:r>
                      <a:endParaRPr lang="cs-CZ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930" marR="439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3930" marR="439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Ing. Bc. Anna </a:t>
                      </a:r>
                      <a:r>
                        <a:rPr lang="cs-CZ" sz="14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Knaislová</a:t>
                      </a:r>
                      <a:r>
                        <a:rPr lang="cs-CZ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cs-CZ" sz="14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Ph.D</a:t>
                      </a:r>
                      <a:r>
                        <a:rPr lang="cs-CZ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(laboratoře 40 %), doc. Ing. Jiří Orava, Ph.D. (laboratoře 10 %), RNDr. Petr Ryšánek, Ph.D. (laboratoře 5 %), Ing. Slavomír Adamec (laboratoře 5 %)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Ing. Jakub </a:t>
                      </a:r>
                      <a:r>
                        <a:rPr lang="cs-CZ" sz="14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Ederer</a:t>
                      </a:r>
                      <a:r>
                        <a:rPr lang="cs-CZ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(laboratoře 5 %), doc. Ing. Jaromír Cais, Ph.D. (laboratoře 35 %), Ing. Daniel Bůžek, Ph.D. (vede exkurzi 100 %)</a:t>
                      </a:r>
                    </a:p>
                  </a:txBody>
                  <a:tcPr marL="43930" marR="439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3/Z</a:t>
                      </a:r>
                    </a:p>
                  </a:txBody>
                  <a:tcPr marL="43930" marR="439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3930" marR="439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38855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Statistika</a:t>
                      </a:r>
                    </a:p>
                  </a:txBody>
                  <a:tcPr marL="43930" marR="439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13p+26c</a:t>
                      </a:r>
                    </a:p>
                  </a:txBody>
                  <a:tcPr marL="43930" marR="439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Zp, Zk</a:t>
                      </a:r>
                    </a:p>
                  </a:txBody>
                  <a:tcPr marL="43930" marR="439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 marL="43930" marR="439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Ing. Jan Popelka, Ph.D. (přednášející 100 %)</a:t>
                      </a:r>
                    </a:p>
                  </a:txBody>
                  <a:tcPr marL="43930" marR="439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3/Z</a:t>
                      </a:r>
                    </a:p>
                  </a:txBody>
                  <a:tcPr marL="43930" marR="439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3930" marR="439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19428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Seminář k BP II</a:t>
                      </a:r>
                    </a:p>
                  </a:txBody>
                  <a:tcPr marL="43930" marR="439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13p</a:t>
                      </a:r>
                    </a:p>
                  </a:txBody>
                  <a:tcPr marL="43930" marR="439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Zp</a:t>
                      </a:r>
                    </a:p>
                  </a:txBody>
                  <a:tcPr marL="43930" marR="439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3930" marR="439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Garant programu + vedoucí práce</a:t>
                      </a:r>
                    </a:p>
                  </a:txBody>
                  <a:tcPr marL="43930" marR="439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3/Z</a:t>
                      </a:r>
                    </a:p>
                  </a:txBody>
                  <a:tcPr marL="43930" marR="439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3930" marR="439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658284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Podnikový ekolog I</a:t>
                      </a:r>
                    </a:p>
                  </a:txBody>
                  <a:tcPr marL="43930" marR="439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26p+13c+13e</a:t>
                      </a:r>
                    </a:p>
                  </a:txBody>
                  <a:tcPr marL="43930" marR="439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Zp</a:t>
                      </a:r>
                    </a:p>
                  </a:txBody>
                  <a:tcPr marL="43930" marR="439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43930" marR="439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Ing. Katarína </a:t>
                      </a:r>
                      <a:r>
                        <a:rPr lang="cs-CZ" sz="14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Kajánková</a:t>
                      </a:r>
                      <a:r>
                        <a:rPr lang="cs-CZ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cs-CZ" sz="14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Ph.D</a:t>
                      </a:r>
                      <a:r>
                        <a:rPr lang="cs-CZ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(přednášející 50 %), Ing. Tomáš Lank (přednášející 50 %)</a:t>
                      </a:r>
                    </a:p>
                  </a:txBody>
                  <a:tcPr marL="43930" marR="439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3/Z</a:t>
                      </a:r>
                    </a:p>
                  </a:txBody>
                  <a:tcPr marL="43930" marR="439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3930" marR="439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658284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Podnikový ekolog II</a:t>
                      </a:r>
                    </a:p>
                  </a:txBody>
                  <a:tcPr marL="43930" marR="439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26p+13c+13e</a:t>
                      </a:r>
                    </a:p>
                  </a:txBody>
                  <a:tcPr marL="43930" marR="439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Zk</a:t>
                      </a:r>
                    </a:p>
                  </a:txBody>
                  <a:tcPr marL="43930" marR="439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43930" marR="439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Ing. Katarína </a:t>
                      </a:r>
                      <a:r>
                        <a:rPr lang="cs-CZ" sz="14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Kajánková</a:t>
                      </a:r>
                      <a:r>
                        <a:rPr lang="cs-CZ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cs-CZ" sz="14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Ph.D</a:t>
                      </a:r>
                      <a:r>
                        <a:rPr lang="cs-CZ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(přednášející 50 %), Ing. Tomáš Lank (přednášející 50 %)</a:t>
                      </a:r>
                    </a:p>
                  </a:txBody>
                  <a:tcPr marL="43930" marR="439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3/L</a:t>
                      </a:r>
                    </a:p>
                  </a:txBody>
                  <a:tcPr marL="43930" marR="439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3930" marR="439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219428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Seminář k BP III</a:t>
                      </a:r>
                    </a:p>
                  </a:txBody>
                  <a:tcPr marL="43930" marR="439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13p</a:t>
                      </a:r>
                    </a:p>
                  </a:txBody>
                  <a:tcPr marL="43930" marR="439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Zp</a:t>
                      </a:r>
                    </a:p>
                  </a:txBody>
                  <a:tcPr marL="43930" marR="439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3930" marR="439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Garant programu + vedoucí práce</a:t>
                      </a:r>
                    </a:p>
                  </a:txBody>
                  <a:tcPr marL="43930" marR="439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3/L</a:t>
                      </a:r>
                    </a:p>
                  </a:txBody>
                  <a:tcPr marL="43930" marR="439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3930" marR="439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219428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3930" marR="439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3930" marR="439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3930" marR="439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3930" marR="439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3930" marR="439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3930" marR="439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3930" marR="439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360134294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délník 2"/>
          <p:cNvSpPr/>
          <p:nvPr/>
        </p:nvSpPr>
        <p:spPr>
          <a:xfrm>
            <a:off x="287020" y="398496"/>
            <a:ext cx="1751330" cy="1569660"/>
          </a:xfrm>
          <a:prstGeom prst="rect">
            <a:avLst/>
          </a:prstGeom>
          <a:solidFill>
            <a:srgbClr val="92D050"/>
          </a:solidFill>
        </p:spPr>
        <p:txBody>
          <a:bodyPr wrap="square">
            <a:spAutoFit/>
          </a:bodyPr>
          <a:lstStyle/>
          <a:p>
            <a:r>
              <a:rPr lang="cs-CZ" sz="2400" b="1" dirty="0">
                <a:latin typeface="Arial" pitchFamily="34" charset="0"/>
                <a:cs typeface="Arial" pitchFamily="34" charset="0"/>
              </a:rPr>
              <a:t>Současný stav přípravy SP UOZS</a:t>
            </a:r>
            <a:endParaRPr lang="cs-CZ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ovéPole 4"/>
          <p:cNvSpPr txBox="1"/>
          <p:nvPr/>
        </p:nvSpPr>
        <p:spPr>
          <a:xfrm>
            <a:off x="287020" y="2362478"/>
            <a:ext cx="1351280" cy="64633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cs-CZ" dirty="0"/>
              <a:t>Volitelné</a:t>
            </a:r>
          </a:p>
          <a:p>
            <a:r>
              <a:rPr lang="cs-CZ" dirty="0"/>
              <a:t>předměty</a:t>
            </a:r>
          </a:p>
        </p:txBody>
      </p:sp>
      <p:graphicFrame>
        <p:nvGraphicFramePr>
          <p:cNvPr id="4" name="Tabulk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4045120917"/>
              </p:ext>
            </p:extLst>
          </p:nvPr>
        </p:nvGraphicFramePr>
        <p:xfrm>
          <a:off x="2484582" y="266700"/>
          <a:ext cx="8450117" cy="5893956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216144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83636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77357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788303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2566261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583363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740808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</a:tblGrid>
              <a:tr h="271805">
                <a:tc gridSpan="7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Povinně volitelné předměty</a:t>
                      </a:r>
                      <a:endParaRPr lang="cs-CZ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CAA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988311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Ekologie</a:t>
                      </a: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26p+13c</a:t>
                      </a: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Zp, Zk</a:t>
                      </a: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Mgr. Michal Holec, Ph.D. (přednášející 70 %), Mgr. Diana Holcová, Ph.D. (přednášející 30 %)</a:t>
                      </a: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1/L</a:t>
                      </a: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94155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Elements</a:t>
                      </a:r>
                      <a:r>
                        <a:rPr lang="cs-CZ" sz="14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cs-CZ" sz="14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of</a:t>
                      </a:r>
                      <a:r>
                        <a:rPr lang="cs-CZ" sz="14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AI</a:t>
                      </a: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39c</a:t>
                      </a: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Zp</a:t>
                      </a:r>
                      <a:endParaRPr lang="cs-CZ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Mgr. Michaela Liegertová, Ph.D. (cvičící 100 %)</a:t>
                      </a:r>
                      <a:endParaRPr lang="cs-CZ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1/Z</a:t>
                      </a: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98831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Aparáty v chemickém inženýrství a průmyslu</a:t>
                      </a: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26p+26c</a:t>
                      </a: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Zk</a:t>
                      </a:r>
                      <a:endParaRPr lang="cs-CZ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Doc. Ing. Jaromír </a:t>
                      </a:r>
                      <a:r>
                        <a:rPr lang="cs-CZ" sz="14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Havlica</a:t>
                      </a:r>
                      <a:r>
                        <a:rPr lang="cs-CZ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, Ph.D. (přednášející 50 %), Ing. Petr </a:t>
                      </a:r>
                      <a:r>
                        <a:rPr lang="cs-CZ" sz="14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Stanovský</a:t>
                      </a:r>
                      <a:r>
                        <a:rPr lang="cs-CZ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, Ph.D. (přednášející 50 %, cvičící 100 %)</a:t>
                      </a: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2/Z</a:t>
                      </a: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927674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Management ŽP</a:t>
                      </a: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26p+13c</a:t>
                      </a: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Zk</a:t>
                      </a: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Ing. Jan Macháč, Ph.D. (přednášející 100 %), </a:t>
                      </a:r>
                      <a:br>
                        <a:rPr lang="cs-CZ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cs-CZ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Ing. Jakub Vosátka (cvičící 100 %)</a:t>
                      </a: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2/Z</a:t>
                      </a: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988311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Základy makromolekulární chemie</a:t>
                      </a: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26p</a:t>
                      </a: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Zp, Zk</a:t>
                      </a: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doc. Ing. Jaromír Lederer, CSc. (přednášející 80 %), Ing. Josef Šimek, Ph.D. (přednášející 20 %)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2/L</a:t>
                      </a: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24707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Analýza rizik</a:t>
                      </a: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13p+13c</a:t>
                      </a:r>
                      <a:endParaRPr lang="cs-CZ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Zp, Zk 3</a:t>
                      </a:r>
                      <a:endParaRPr lang="cs-CZ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cs-CZ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Prof. Dr. Ing. Martin Kubal</a:t>
                      </a: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49415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Informační systémy v ochraně ŽP</a:t>
                      </a: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13p+13c</a:t>
                      </a:r>
                      <a:endParaRPr lang="cs-CZ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Zp, Zk 3</a:t>
                      </a:r>
                      <a:endParaRPr lang="cs-CZ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cs-CZ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Prof. Dr. Ing. Martin Kubal</a:t>
                      </a: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247078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Nefinanční reporting</a:t>
                      </a: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26p+13c</a:t>
                      </a:r>
                      <a:endParaRPr lang="cs-CZ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Zp+Zk 4</a:t>
                      </a:r>
                      <a:endParaRPr lang="cs-CZ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cs-CZ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Ing. Katarína </a:t>
                      </a:r>
                      <a:r>
                        <a:rPr lang="cs-CZ" sz="14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Kajánková</a:t>
                      </a:r>
                      <a:r>
                        <a:rPr lang="cs-CZ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cs-CZ" sz="14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Ph.D</a:t>
                      </a:r>
                      <a:endParaRPr lang="cs-CZ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247078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126166684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délník 2"/>
          <p:cNvSpPr/>
          <p:nvPr/>
        </p:nvSpPr>
        <p:spPr>
          <a:xfrm>
            <a:off x="346287" y="999629"/>
            <a:ext cx="1948180" cy="1200329"/>
          </a:xfrm>
          <a:prstGeom prst="rect">
            <a:avLst/>
          </a:prstGeom>
          <a:solidFill>
            <a:srgbClr val="92D050"/>
          </a:solidFill>
        </p:spPr>
        <p:txBody>
          <a:bodyPr wrap="square">
            <a:spAutoFit/>
          </a:bodyPr>
          <a:lstStyle/>
          <a:p>
            <a:r>
              <a:rPr lang="cs-CZ" sz="2400" b="1" dirty="0">
                <a:latin typeface="Arial" pitchFamily="34" charset="0"/>
                <a:cs typeface="Arial" pitchFamily="34" charset="0"/>
              </a:rPr>
              <a:t>Současný stav SP UOZS</a:t>
            </a:r>
            <a:endParaRPr lang="cs-CZ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Obdélník 5">
            <a:extLst>
              <a:ext uri="{FF2B5EF4-FFF2-40B4-BE49-F238E27FC236}">
                <a16:creationId xmlns:a16="http://schemas.microsoft.com/office/drawing/2014/main" xmlns="" id="{E6157391-0397-4A4A-AE4F-5AC022C83064}"/>
              </a:ext>
            </a:extLst>
          </p:cNvPr>
          <p:cNvSpPr/>
          <p:nvPr/>
        </p:nvSpPr>
        <p:spPr>
          <a:xfrm>
            <a:off x="2640752" y="999629"/>
            <a:ext cx="5554726" cy="461665"/>
          </a:xfrm>
          <a:prstGeom prst="rect">
            <a:avLst/>
          </a:prstGeom>
          <a:solidFill>
            <a:srgbClr val="92D050"/>
          </a:solidFill>
        </p:spPr>
        <p:txBody>
          <a:bodyPr wrap="none">
            <a:spAutoFit/>
          </a:bodyPr>
          <a:lstStyle/>
          <a:p>
            <a:r>
              <a:rPr lang="cs-CZ" sz="2400" b="1" dirty="0">
                <a:latin typeface="Arial" pitchFamily="34" charset="0"/>
                <a:cs typeface="Arial" pitchFamily="34" charset="0"/>
              </a:rPr>
              <a:t>Klíčové kroky akreditačního procesu</a:t>
            </a:r>
            <a:endParaRPr lang="cs-CZ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Obdélník 1">
            <a:extLst>
              <a:ext uri="{FF2B5EF4-FFF2-40B4-BE49-F238E27FC236}">
                <a16:creationId xmlns:a16="http://schemas.microsoft.com/office/drawing/2014/main" xmlns="" id="{ED682197-8089-4075-853B-D8F72B3AF902}"/>
              </a:ext>
            </a:extLst>
          </p:cNvPr>
          <p:cNvSpPr/>
          <p:nvPr/>
        </p:nvSpPr>
        <p:spPr>
          <a:xfrm>
            <a:off x="2640752" y="1644415"/>
            <a:ext cx="7976448" cy="4922117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cs-CZ" b="1" dirty="0">
                <a:ea typeface="Times New Roman" panose="02020603050405020304" pitchFamily="18" charset="0"/>
                <a:cs typeface="Times New Roman" panose="02020603050405020304" pitchFamily="18" charset="0"/>
              </a:rPr>
              <a:t>Časová osa akreditačního procesu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cs-CZ" b="1" dirty="0">
                <a:ea typeface="Times New Roman" panose="02020603050405020304" pitchFamily="18" charset="0"/>
                <a:cs typeface="Times New Roman" panose="02020603050405020304" pitchFamily="18" charset="0"/>
              </a:rPr>
              <a:t>1. leden – červen 2025: Finalizace akreditační dokumentace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cs-CZ" dirty="0">
                <a:ea typeface="Times New Roman" panose="02020603050405020304" pitchFamily="18" charset="0"/>
                <a:cs typeface="Times New Roman" panose="02020603050405020304" pitchFamily="18" charset="0"/>
              </a:rPr>
              <a:t>Během prvního pololetí roku 2025 probíhá intenzivní dokončování a dolaďování podkladů pro akreditační žádost.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cs-CZ" b="1" dirty="0">
                <a:ea typeface="Times New Roman" panose="02020603050405020304" pitchFamily="18" charset="0"/>
                <a:cs typeface="Times New Roman" panose="02020603050405020304" pitchFamily="18" charset="0"/>
              </a:rPr>
              <a:t>________________________________________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cs-CZ" b="1" dirty="0">
                <a:ea typeface="Times New Roman" panose="02020603050405020304" pitchFamily="18" charset="0"/>
                <a:cs typeface="Times New Roman" panose="02020603050405020304" pitchFamily="18" charset="0"/>
              </a:rPr>
              <a:t>5. února 2025: Schválení žádosti Radou pro vnitřní hodnocení UJEP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cs-CZ" dirty="0">
                <a:ea typeface="Times New Roman" panose="02020603050405020304" pitchFamily="18" charset="0"/>
                <a:cs typeface="Times New Roman" panose="02020603050405020304" pitchFamily="18" charset="0"/>
              </a:rPr>
              <a:t>Žádost je projednána a schválena Radou pro vnitřní hodnocení UJEP, zároveň jsou zapracovány připomínky.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cs-CZ" b="1" dirty="0">
                <a:ea typeface="Times New Roman" panose="02020603050405020304" pitchFamily="18" charset="0"/>
                <a:cs typeface="Times New Roman" panose="02020603050405020304" pitchFamily="18" charset="0"/>
              </a:rPr>
              <a:t>________________________________________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cs-CZ" b="1" dirty="0">
                <a:ea typeface="Times New Roman" panose="02020603050405020304" pitchFamily="18" charset="0"/>
                <a:cs typeface="Times New Roman" panose="02020603050405020304" pitchFamily="18" charset="0"/>
              </a:rPr>
              <a:t>19. února 2025: Odeslání žádosti na NAÚ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cs-CZ" dirty="0">
                <a:ea typeface="Times New Roman" panose="02020603050405020304" pitchFamily="18" charset="0"/>
                <a:cs typeface="Times New Roman" panose="02020603050405020304" pitchFamily="18" charset="0"/>
              </a:rPr>
              <a:t>Po zapracování připomínek je oficiální žádost o akreditaci odeslána Národnímu akreditačnímu úřadu.</a:t>
            </a:r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xmlns="" id="{9BB0DC13-681F-42D7-95BE-56A6079D1DB4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32510" y="97309"/>
            <a:ext cx="6535062" cy="7621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20713251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889</TotalTime>
  <Words>1850</Words>
  <Application>Microsoft Office PowerPoint</Application>
  <PresentationFormat>Vlastní</PresentationFormat>
  <Paragraphs>417</Paragraphs>
  <Slides>14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14</vt:i4>
      </vt:variant>
    </vt:vector>
  </HeadingPairs>
  <TitlesOfParts>
    <vt:vector size="15" baseType="lpstr">
      <vt:lpstr>Office Theme</vt:lpstr>
      <vt:lpstr>Snímek 1</vt:lpstr>
      <vt:lpstr>Snímek 2</vt:lpstr>
      <vt:lpstr>Snímek 3</vt:lpstr>
      <vt:lpstr>Snímek 4</vt:lpstr>
      <vt:lpstr>Snímek 5</vt:lpstr>
      <vt:lpstr>Snímek 6</vt:lpstr>
      <vt:lpstr>Snímek 7</vt:lpstr>
      <vt:lpstr>Snímek 8</vt:lpstr>
      <vt:lpstr>Snímek 9</vt:lpstr>
      <vt:lpstr>Snímek 10</vt:lpstr>
      <vt:lpstr>Snímek 11</vt:lpstr>
      <vt:lpstr>Snímek 12</vt:lpstr>
      <vt:lpstr>Snímek 13</vt:lpstr>
      <vt:lpstr>Snímek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Jiri Orava</dc:creator>
  <cp:lastModifiedBy>Uživatel systému Windows</cp:lastModifiedBy>
  <cp:revision>63</cp:revision>
  <dcterms:created xsi:type="dcterms:W3CDTF">2023-12-07T08:55:27Z</dcterms:created>
  <dcterms:modified xsi:type="dcterms:W3CDTF">2025-09-22T18:37:17Z</dcterms:modified>
</cp:coreProperties>
</file>