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omments/modernComment_10A_7E0AF573.xml" ContentType="application/vnd.ms-powerpoint.comments+xml"/>
  <Override PartName="/ppt/comments/modernComment_10B_CE042C45.xml" ContentType="application/vnd.ms-powerpoint.comment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1"/>
  </p:notesMasterIdLst>
  <p:sldIdLst>
    <p:sldId id="271" r:id="rId2"/>
    <p:sldId id="269" r:id="rId3"/>
    <p:sldId id="258" r:id="rId4"/>
    <p:sldId id="260" r:id="rId5"/>
    <p:sldId id="262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D413A-BC04-D042-C515-9DE6B94539F2}" name="Milan Šmídl" initials="MŠ" userId="S::milan.smidl@kabinety.cz::527937b0-8a62-4b32-9449-21105c7c1ddc" providerId="AD"/>
  <p188:author id="{5579049B-7989-573F-853C-0F129686FA2D}" name="Milan Šmídl" initials="MŠ" userId="S::smidl@humanitas.cz::4b6b5a11-1924-48bc-8f6c-b15706129b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8FE9"/>
    <a:srgbClr val="D073E3"/>
    <a:srgbClr val="FA8E8E"/>
    <a:srgbClr val="FBDDE0"/>
    <a:srgbClr val="EDC8F4"/>
    <a:srgbClr val="F5DFF9"/>
    <a:srgbClr val="DE3210"/>
    <a:srgbClr val="F58787"/>
    <a:srgbClr val="FF9900"/>
    <a:srgbClr val="FDF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K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aturitn&#237;%20pr&#225;ce\V&#253;sledky%20jodov&#233;%20&#269;&#237;sl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aturitn&#237;%20pr&#225;ce\grafy%20tabulky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aturitn&#237;%20pr&#225;ce\grafy%20tabulky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321176110654877E-2"/>
          <c:y val="0.15005176232139816"/>
          <c:w val="0.9533729651717151"/>
          <c:h val="0.655573076603867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Obsah tuku (%)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81,0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B26-4092-ABD4-78C2DF6A3F11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85,0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B26-4092-ABD4-78C2DF6A3F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List1!$A$2:$A$13</c:f>
              <c:strCache>
                <c:ptCount val="12"/>
                <c:pt idx="0">
                  <c:v>Rioba</c:v>
                </c:pt>
                <c:pt idx="1">
                  <c:v>Milko</c:v>
                </c:pt>
                <c:pt idx="2">
                  <c:v>Ježkův statek</c:v>
                </c:pt>
                <c:pt idx="3">
                  <c:v>Milkpol</c:v>
                </c:pt>
                <c:pt idx="4">
                  <c:v>Billa</c:v>
                </c:pt>
                <c:pt idx="5">
                  <c:v>Moravia</c:v>
                </c:pt>
                <c:pt idx="6">
                  <c:v>Magyar Vaj</c:v>
                </c:pt>
                <c:pt idx="7">
                  <c:v>Budget</c:v>
                </c:pt>
                <c:pt idx="8">
                  <c:v>Mazurski Smak</c:v>
                </c:pt>
                <c:pt idx="9">
                  <c:v>Simple</c:v>
                </c:pt>
                <c:pt idx="10">
                  <c:v>Lurpak</c:v>
                </c:pt>
                <c:pt idx="11">
                  <c:v>Targ Świeżości</c:v>
                </c:pt>
              </c:strCache>
            </c:strRef>
          </c:cat>
          <c:val>
            <c:numRef>
              <c:f>List1!$B$2:$B$13</c:f>
              <c:numCache>
                <c:formatCode>General</c:formatCode>
                <c:ptCount val="12"/>
                <c:pt idx="0">
                  <c:v>82.6</c:v>
                </c:pt>
                <c:pt idx="1">
                  <c:v>83.1</c:v>
                </c:pt>
                <c:pt idx="2">
                  <c:v>84.5</c:v>
                </c:pt>
                <c:pt idx="3">
                  <c:v>82.8</c:v>
                </c:pt>
                <c:pt idx="4">
                  <c:v>85.1</c:v>
                </c:pt>
                <c:pt idx="5">
                  <c:v>84.9</c:v>
                </c:pt>
                <c:pt idx="6">
                  <c:v>81</c:v>
                </c:pt>
                <c:pt idx="7">
                  <c:v>82.9</c:v>
                </c:pt>
                <c:pt idx="8">
                  <c:v>83.2</c:v>
                </c:pt>
                <c:pt idx="9">
                  <c:v>83.4</c:v>
                </c:pt>
                <c:pt idx="10">
                  <c:v>82.8</c:v>
                </c:pt>
                <c:pt idx="1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6-4092-ABD4-78C2DF6A3F1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Obsah vody (%)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13,1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D1B-4A20-9BEB-DBA1526D4B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List1!$A$2:$A$13</c:f>
              <c:strCache>
                <c:ptCount val="12"/>
                <c:pt idx="0">
                  <c:v>Rioba</c:v>
                </c:pt>
                <c:pt idx="1">
                  <c:v>Milko</c:v>
                </c:pt>
                <c:pt idx="2">
                  <c:v>Ježkův statek</c:v>
                </c:pt>
                <c:pt idx="3">
                  <c:v>Milkpol</c:v>
                </c:pt>
                <c:pt idx="4">
                  <c:v>Billa</c:v>
                </c:pt>
                <c:pt idx="5">
                  <c:v>Moravia</c:v>
                </c:pt>
                <c:pt idx="6">
                  <c:v>Magyar Vaj</c:v>
                </c:pt>
                <c:pt idx="7">
                  <c:v>Budget</c:v>
                </c:pt>
                <c:pt idx="8">
                  <c:v>Mazurski Smak</c:v>
                </c:pt>
                <c:pt idx="9">
                  <c:v>Simple</c:v>
                </c:pt>
                <c:pt idx="10">
                  <c:v>Lurpak</c:v>
                </c:pt>
                <c:pt idx="11">
                  <c:v>Targ Świeżości</c:v>
                </c:pt>
              </c:strCache>
            </c:strRef>
          </c:cat>
          <c:val>
            <c:numRef>
              <c:f>List1!$C$2:$C$13</c:f>
              <c:numCache>
                <c:formatCode>General</c:formatCode>
                <c:ptCount val="12"/>
                <c:pt idx="0">
                  <c:v>15.6</c:v>
                </c:pt>
                <c:pt idx="1">
                  <c:v>15.1</c:v>
                </c:pt>
                <c:pt idx="2">
                  <c:v>13.8</c:v>
                </c:pt>
                <c:pt idx="3">
                  <c:v>15.3</c:v>
                </c:pt>
                <c:pt idx="4">
                  <c:v>13.5</c:v>
                </c:pt>
                <c:pt idx="5">
                  <c:v>13.13</c:v>
                </c:pt>
                <c:pt idx="6">
                  <c:v>16.8</c:v>
                </c:pt>
                <c:pt idx="7">
                  <c:v>15.2</c:v>
                </c:pt>
                <c:pt idx="8">
                  <c:v>15.2</c:v>
                </c:pt>
                <c:pt idx="9">
                  <c:v>14.9</c:v>
                </c:pt>
                <c:pt idx="10">
                  <c:v>15.2</c:v>
                </c:pt>
                <c:pt idx="11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26-4092-ABD4-78C2DF6A3F1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Obsah tukuprosté sušiny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1,9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4D1B-4A20-9BEB-DBA1526D4BA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1,8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D1B-4A20-9BEB-DBA1526D4BA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1,7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D1B-4A20-9BEB-DBA1526D4BA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1,9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D1B-4A20-9BEB-DBA1526D4BA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1,5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D1B-4A20-9BEB-DBA1526D4BA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1,9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D1B-4A20-9BEB-DBA1526D4BA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1,9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D1B-4A20-9BEB-DBA1526D4BA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1,7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D1B-4A20-9BEB-DBA1526D4BA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1,9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D1B-4A20-9BEB-DBA1526D4BA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1,7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D1B-4A20-9BEB-DBA1526D4B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List1!$A$2:$A$13</c:f>
              <c:strCache>
                <c:ptCount val="12"/>
                <c:pt idx="0">
                  <c:v>Rioba</c:v>
                </c:pt>
                <c:pt idx="1">
                  <c:v>Milko</c:v>
                </c:pt>
                <c:pt idx="2">
                  <c:v>Ježkův statek</c:v>
                </c:pt>
                <c:pt idx="3">
                  <c:v>Milkpol</c:v>
                </c:pt>
                <c:pt idx="4">
                  <c:v>Billa</c:v>
                </c:pt>
                <c:pt idx="5">
                  <c:v>Moravia</c:v>
                </c:pt>
                <c:pt idx="6">
                  <c:v>Magyar Vaj</c:v>
                </c:pt>
                <c:pt idx="7">
                  <c:v>Budget</c:v>
                </c:pt>
                <c:pt idx="8">
                  <c:v>Mazurski Smak</c:v>
                </c:pt>
                <c:pt idx="9">
                  <c:v>Simple</c:v>
                </c:pt>
                <c:pt idx="10">
                  <c:v>Lurpak</c:v>
                </c:pt>
                <c:pt idx="11">
                  <c:v>Targ Świeżości</c:v>
                </c:pt>
              </c:strCache>
            </c:strRef>
          </c:cat>
          <c:val>
            <c:numRef>
              <c:f>List1!$D$2:$D$13</c:f>
              <c:numCache>
                <c:formatCode>General</c:formatCode>
                <c:ptCount val="12"/>
                <c:pt idx="0">
                  <c:v>1.86</c:v>
                </c:pt>
                <c:pt idx="1">
                  <c:v>1.76</c:v>
                </c:pt>
                <c:pt idx="2">
                  <c:v>1.72</c:v>
                </c:pt>
                <c:pt idx="3">
                  <c:v>1.88</c:v>
                </c:pt>
                <c:pt idx="4">
                  <c:v>1.48</c:v>
                </c:pt>
                <c:pt idx="5">
                  <c:v>1.94</c:v>
                </c:pt>
                <c:pt idx="6">
                  <c:v>2.2000000000000002</c:v>
                </c:pt>
                <c:pt idx="7">
                  <c:v>1.94</c:v>
                </c:pt>
                <c:pt idx="8">
                  <c:v>1.6</c:v>
                </c:pt>
                <c:pt idx="9">
                  <c:v>1.73</c:v>
                </c:pt>
                <c:pt idx="10">
                  <c:v>1.95</c:v>
                </c:pt>
                <c:pt idx="11">
                  <c:v>1.73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26-4092-ABD4-78C2DF6A3F11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86"/>
        <c:overlap val="100"/>
        <c:axId val="1322553871"/>
        <c:axId val="1392516639"/>
      </c:barChart>
      <c:catAx>
        <c:axId val="132255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92516639"/>
        <c:crosses val="autoZero"/>
        <c:auto val="1"/>
        <c:lblAlgn val="ctr"/>
        <c:lblOffset val="100"/>
        <c:noMultiLvlLbl val="0"/>
      </c:catAx>
      <c:valAx>
        <c:axId val="139251663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2255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722949508612056E-3"/>
          <c:y val="0.95163617032644288"/>
          <c:w val="0.56638903649313765"/>
          <c:h val="3.23297777929300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List1!$O$44</c:f>
              <c:strCache>
                <c:ptCount val="1"/>
                <c:pt idx="0">
                  <c:v>Jodové číslo</c:v>
                </c:pt>
              </c:strCache>
            </c:strRef>
          </c:tx>
          <c:spPr>
            <a:solidFill>
              <a:srgbClr val="DFAD0F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A7214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777-469B-BD26-639D1D6FDE3B}"/>
              </c:ext>
            </c:extLst>
          </c:dPt>
          <c:dPt>
            <c:idx val="8"/>
            <c:invertIfNegative val="0"/>
            <c:bubble3D val="0"/>
            <c:spPr>
              <a:solidFill>
                <a:srgbClr val="DA7214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777-469B-BD26-639D1D6FDE3B}"/>
              </c:ext>
            </c:extLst>
          </c:dPt>
          <c:dPt>
            <c:idx val="9"/>
            <c:invertIfNegative val="0"/>
            <c:bubble3D val="0"/>
            <c:spPr>
              <a:solidFill>
                <a:srgbClr val="DE321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777-469B-BD26-639D1D6FDE3B}"/>
              </c:ext>
            </c:extLst>
          </c:dPt>
          <c:dLbls>
            <c:dLbl>
              <c:idx val="0"/>
              <c:layout>
                <c:manualLayout>
                  <c:x val="-5.208333333333333E-3"/>
                  <c:y val="-1.4721837436402327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77-469B-BD26-639D1D6FDE3B}"/>
                </c:ext>
              </c:extLst>
            </c:dLbl>
            <c:dLbl>
              <c:idx val="1"/>
              <c:layout>
                <c:manualLayout>
                  <c:x val="-7.291666666666666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77-469B-BD26-639D1D6FDE3B}"/>
                </c:ext>
              </c:extLst>
            </c:dLbl>
            <c:dLbl>
              <c:idx val="2"/>
              <c:layout>
                <c:manualLayout>
                  <c:x val="-5.208333333333333E-3"/>
                  <c:y val="-7.3609187182011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77-469B-BD26-639D1D6FDE3B}"/>
                </c:ext>
              </c:extLst>
            </c:dLbl>
            <c:dLbl>
              <c:idx val="3"/>
              <c:layout>
                <c:manualLayout>
                  <c:x val="-7.291666666666666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77-469B-BD26-639D1D6FDE3B}"/>
                </c:ext>
              </c:extLst>
            </c:dLbl>
            <c:dLbl>
              <c:idx val="4"/>
              <c:layout>
                <c:manualLayout>
                  <c:x val="-6.2500000000000003E-3"/>
                  <c:y val="7.3609187182011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77-469B-BD26-639D1D6FDE3B}"/>
                </c:ext>
              </c:extLst>
            </c:dLbl>
            <c:dLbl>
              <c:idx val="5"/>
              <c:layout>
                <c:manualLayout>
                  <c:x val="-8.3333333333333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77-469B-BD26-639D1D6FDE3B}"/>
                </c:ext>
              </c:extLst>
            </c:dLbl>
            <c:dLbl>
              <c:idx val="6"/>
              <c:layout>
                <c:manualLayout>
                  <c:x val="-1.2500000000000001E-2"/>
                  <c:y val="-7.3609187182011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77-469B-BD26-639D1D6FDE3B}"/>
                </c:ext>
              </c:extLst>
            </c:dLbl>
            <c:dLbl>
              <c:idx val="7"/>
              <c:layout>
                <c:manualLayout>
                  <c:x val="-3.12500000000000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77-469B-BD26-639D1D6FDE3B}"/>
                </c:ext>
              </c:extLst>
            </c:dLbl>
            <c:dLbl>
              <c:idx val="8"/>
              <c:layout>
                <c:manualLayout>
                  <c:x val="-6.25000000000000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777-469B-BD26-639D1D6FDE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List1!$N$45:$N$54</c:f>
              <c:strCache>
                <c:ptCount val="10"/>
                <c:pt idx="0">
                  <c:v>Billa</c:v>
                </c:pt>
                <c:pt idx="1">
                  <c:v>Lurpak</c:v>
                </c:pt>
                <c:pt idx="2">
                  <c:v>Mazurski Smak</c:v>
                </c:pt>
                <c:pt idx="3">
                  <c:v>Simple</c:v>
                </c:pt>
                <c:pt idx="4">
                  <c:v>Budget</c:v>
                </c:pt>
                <c:pt idx="5">
                  <c:v>Targ</c:v>
                </c:pt>
                <c:pt idx="6">
                  <c:v>Milko</c:v>
                </c:pt>
                <c:pt idx="7">
                  <c:v>Magyar Vaj</c:v>
                </c:pt>
                <c:pt idx="8">
                  <c:v>Milkpol</c:v>
                </c:pt>
                <c:pt idx="9">
                  <c:v>Hera</c:v>
                </c:pt>
              </c:strCache>
            </c:strRef>
          </c:cat>
          <c:val>
            <c:numRef>
              <c:f>List1!$O$45:$O$54</c:f>
              <c:numCache>
                <c:formatCode>General</c:formatCode>
                <c:ptCount val="10"/>
                <c:pt idx="0">
                  <c:v>2.64</c:v>
                </c:pt>
                <c:pt idx="1">
                  <c:v>8.82</c:v>
                </c:pt>
                <c:pt idx="2">
                  <c:v>9.2200000000000006</c:v>
                </c:pt>
                <c:pt idx="3">
                  <c:v>9.3699999999999992</c:v>
                </c:pt>
                <c:pt idx="4">
                  <c:v>10.7</c:v>
                </c:pt>
                <c:pt idx="5">
                  <c:v>10.9</c:v>
                </c:pt>
                <c:pt idx="6">
                  <c:v>13.85</c:v>
                </c:pt>
                <c:pt idx="7">
                  <c:v>14.9</c:v>
                </c:pt>
                <c:pt idx="8">
                  <c:v>16.649999999999999</c:v>
                </c:pt>
                <c:pt idx="9">
                  <c:v>17.57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77-469B-BD26-639D1D6FDE3B}"/>
            </c:ext>
          </c:extLst>
        </c:ser>
        <c:ser>
          <c:idx val="1"/>
          <c:order val="1"/>
          <c:tx>
            <c:strRef>
              <c:f>List1!$P$44</c:f>
              <c:strCache>
                <c:ptCount val="1"/>
                <c:pt idx="0">
                  <c:v>Obsah nenasycených mastných kyselin </c:v>
                </c:pt>
              </c:strCache>
            </c:strRef>
          </c:tx>
          <c:spPr>
            <a:solidFill>
              <a:srgbClr val="CEE6C0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dLbl>
              <c:idx val="9"/>
              <c:layout>
                <c:manualLayout>
                  <c:x val="-2.916666666666682E-2"/>
                  <c:y val="4.41660225129739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777-469B-BD26-639D1D6FDE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List1!$N$45:$N$54</c:f>
              <c:strCache>
                <c:ptCount val="10"/>
                <c:pt idx="0">
                  <c:v>Billa</c:v>
                </c:pt>
                <c:pt idx="1">
                  <c:v>Lurpak</c:v>
                </c:pt>
                <c:pt idx="2">
                  <c:v>Mazurski Smak</c:v>
                </c:pt>
                <c:pt idx="3">
                  <c:v>Simple</c:v>
                </c:pt>
                <c:pt idx="4">
                  <c:v>Budget</c:v>
                </c:pt>
                <c:pt idx="5">
                  <c:v>Targ</c:v>
                </c:pt>
                <c:pt idx="6">
                  <c:v>Milko</c:v>
                </c:pt>
                <c:pt idx="7">
                  <c:v>Magyar Vaj</c:v>
                </c:pt>
                <c:pt idx="8">
                  <c:v>Milkpol</c:v>
                </c:pt>
                <c:pt idx="9">
                  <c:v>Hera</c:v>
                </c:pt>
              </c:strCache>
            </c:strRef>
          </c:cat>
          <c:val>
            <c:numRef>
              <c:f>List1!$P$45:$P$54</c:f>
              <c:numCache>
                <c:formatCode>General</c:formatCode>
                <c:ptCount val="10"/>
                <c:pt idx="0">
                  <c:v>29</c:v>
                </c:pt>
                <c:pt idx="1">
                  <c:v>29</c:v>
                </c:pt>
                <c:pt idx="2">
                  <c:v>29</c:v>
                </c:pt>
                <c:pt idx="3">
                  <c:v>25</c:v>
                </c:pt>
                <c:pt idx="4">
                  <c:v>27</c:v>
                </c:pt>
                <c:pt idx="5">
                  <c:v>28</c:v>
                </c:pt>
                <c:pt idx="6">
                  <c:v>30</c:v>
                </c:pt>
                <c:pt idx="7">
                  <c:v>23</c:v>
                </c:pt>
                <c:pt idx="8">
                  <c:v>27</c:v>
                </c:pt>
                <c:pt idx="9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77-469B-BD26-639D1D6FD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6879880"/>
        <c:axId val="376883816"/>
      </c:barChart>
      <c:catAx>
        <c:axId val="376879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6883816"/>
        <c:crosses val="autoZero"/>
        <c:auto val="1"/>
        <c:lblAlgn val="ctr"/>
        <c:lblOffset val="100"/>
        <c:noMultiLvlLbl val="0"/>
      </c:catAx>
      <c:valAx>
        <c:axId val="376883816"/>
        <c:scaling>
          <c:orientation val="minMax"/>
          <c:max val="3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Jodové číslo (g I</a:t>
                </a:r>
                <a:r>
                  <a:rPr lang="cs-CZ" baseline="-25000" dirty="0"/>
                  <a:t>2</a:t>
                </a:r>
                <a:r>
                  <a:rPr lang="cs-CZ" dirty="0"/>
                  <a:t>/100 g vzorku)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6879880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41455358334441E-2"/>
          <c:y val="4.7816296718566298E-2"/>
          <c:w val="0.89190302615774719"/>
          <c:h val="0.697401594354555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List1!$F$28</c:f>
              <c:strCache>
                <c:ptCount val="1"/>
                <c:pt idx="0">
                  <c:v>Obsah dusitanů mg/kg</c:v>
                </c:pt>
              </c:strCache>
            </c:strRef>
          </c:tx>
          <c:spPr>
            <a:solidFill>
              <a:srgbClr val="FF7C80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FF7C80"/>
              </a:solidFill>
              <a:ln w="38100"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562-492D-87F5-980DB80A0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List1!$E$29:$E$48</c:f>
              <c:strCache>
                <c:ptCount val="20"/>
                <c:pt idx="1">
                  <c:v>Lovecký salám</c:v>
                </c:pt>
                <c:pt idx="3">
                  <c:v>Pivní salám</c:v>
                </c:pt>
                <c:pt idx="5">
                  <c:v>Hot Dog párky</c:v>
                </c:pt>
                <c:pt idx="7">
                  <c:v>Debrecínka</c:v>
                </c:pt>
                <c:pt idx="9">
                  <c:v>Krásno Junior</c:v>
                </c:pt>
                <c:pt idx="11">
                  <c:v>Polosuch. salám</c:v>
                </c:pt>
                <c:pt idx="13">
                  <c:v>Kuřecí šunka </c:v>
                </c:pt>
                <c:pt idx="15">
                  <c:v>Gothajský sal.</c:v>
                </c:pt>
                <c:pt idx="17">
                  <c:v>Kuřecí párky</c:v>
                </c:pt>
                <c:pt idx="19">
                  <c:v>Junior salám</c:v>
                </c:pt>
              </c:strCache>
            </c:strRef>
          </c:cat>
          <c:val>
            <c:numRef>
              <c:f>List1!$F$29:$F$48</c:f>
              <c:numCache>
                <c:formatCode>General</c:formatCode>
                <c:ptCount val="20"/>
                <c:pt idx="1">
                  <c:v>31.15</c:v>
                </c:pt>
                <c:pt idx="3">
                  <c:v>16.97</c:v>
                </c:pt>
                <c:pt idx="5">
                  <c:v>28.17</c:v>
                </c:pt>
                <c:pt idx="7">
                  <c:v>25.05</c:v>
                </c:pt>
                <c:pt idx="9">
                  <c:v>85.82</c:v>
                </c:pt>
                <c:pt idx="11">
                  <c:v>47.13</c:v>
                </c:pt>
                <c:pt idx="13">
                  <c:v>24.56</c:v>
                </c:pt>
                <c:pt idx="15">
                  <c:v>206.12</c:v>
                </c:pt>
                <c:pt idx="17">
                  <c:v>31.34</c:v>
                </c:pt>
                <c:pt idx="19">
                  <c:v>15.78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DC-4143-BBB2-717B97CE83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27"/>
        <c:axId val="430219520"/>
        <c:axId val="430218208"/>
      </c:barChart>
      <c:catAx>
        <c:axId val="43021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0218208"/>
        <c:crosses val="autoZero"/>
        <c:auto val="1"/>
        <c:lblAlgn val="ctr"/>
        <c:lblOffset val="100"/>
        <c:noMultiLvlLbl val="0"/>
      </c:catAx>
      <c:valAx>
        <c:axId val="430218208"/>
        <c:scaling>
          <c:orientation val="minMax"/>
          <c:max val="2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Konce</a:t>
                </a:r>
                <a:r>
                  <a:rPr lang="cs-CZ" dirty="0"/>
                  <a:t>n</a:t>
                </a:r>
                <a:r>
                  <a:rPr lang="en-US" dirty="0"/>
                  <a:t>trace </a:t>
                </a:r>
                <a:r>
                  <a:rPr lang="en-US" dirty="0" err="1"/>
                  <a:t>dusitanů</a:t>
                </a:r>
                <a:r>
                  <a:rPr lang="en-US" dirty="0"/>
                  <a:t> (mg/kg)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low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021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63273704864563"/>
          <c:y val="3.9017358034273343E-2"/>
          <c:w val="0.83418603317789164"/>
          <c:h val="0.74917612805086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List1!$T$73</c:f>
              <c:strCache>
                <c:ptCount val="1"/>
                <c:pt idx="0">
                  <c:v>kč / 100 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F19-4EBA-A6EF-C922405B11A3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F19-4EBA-A6EF-C922405B11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8A-4A56-BD2C-6745D43AA49F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F19-4EBA-A6EF-C922405B11A3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F19-4EBA-A6EF-C922405B11A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F19-4EBA-A6EF-C922405B11A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F19-4EBA-A6EF-C922405B11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F19-4EBA-A6EF-C922405B11A3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F19-4EBA-A6EF-C922405B11A3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F19-4EBA-A6EF-C922405B11A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F19-4EBA-A6EF-C922405B11A3}"/>
              </c:ext>
            </c:extLst>
          </c:dPt>
          <c:cat>
            <c:strRef>
              <c:f>List1!$S$74:$S$84</c:f>
              <c:strCache>
                <c:ptCount val="11"/>
                <c:pt idx="0">
                  <c:v>Magyar Vaj</c:v>
                </c:pt>
                <c:pt idx="1">
                  <c:v>Rioba</c:v>
                </c:pt>
                <c:pt idx="2">
                  <c:v>Budget</c:v>
                </c:pt>
                <c:pt idx="3">
                  <c:v>Lurpark</c:v>
                </c:pt>
                <c:pt idx="4">
                  <c:v>Mazurski Smak</c:v>
                </c:pt>
                <c:pt idx="5">
                  <c:v>Billa </c:v>
                </c:pt>
                <c:pt idx="6">
                  <c:v>Moravia</c:v>
                </c:pt>
                <c:pt idx="7">
                  <c:v>Milko</c:v>
                </c:pt>
                <c:pt idx="8">
                  <c:v>Simple</c:v>
                </c:pt>
                <c:pt idx="9">
                  <c:v>Targ Świeżości</c:v>
                </c:pt>
                <c:pt idx="10">
                  <c:v>Milkpol </c:v>
                </c:pt>
              </c:strCache>
            </c:strRef>
          </c:cat>
          <c:val>
            <c:numRef>
              <c:f>List1!$T$74:$T$84</c:f>
              <c:numCache>
                <c:formatCode>General</c:formatCode>
                <c:ptCount val="11"/>
                <c:pt idx="0">
                  <c:v>52</c:v>
                </c:pt>
                <c:pt idx="1">
                  <c:v>38</c:v>
                </c:pt>
                <c:pt idx="2">
                  <c:v>36</c:v>
                </c:pt>
                <c:pt idx="3">
                  <c:v>32</c:v>
                </c:pt>
                <c:pt idx="4">
                  <c:v>29</c:v>
                </c:pt>
                <c:pt idx="5">
                  <c:v>28</c:v>
                </c:pt>
                <c:pt idx="6">
                  <c:v>28</c:v>
                </c:pt>
                <c:pt idx="7">
                  <c:v>28</c:v>
                </c:pt>
                <c:pt idx="8">
                  <c:v>27</c:v>
                </c:pt>
                <c:pt idx="9">
                  <c:v>27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F19-4EBA-A6EF-C922405B1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957464"/>
        <c:axId val="42296205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List1!$U$73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List1!$S$74:$S$84</c15:sqref>
                        </c15:formulaRef>
                      </c:ext>
                    </c:extLst>
                    <c:strCache>
                      <c:ptCount val="11"/>
                      <c:pt idx="0">
                        <c:v>Magyar Vaj</c:v>
                      </c:pt>
                      <c:pt idx="1">
                        <c:v>Rioba</c:v>
                      </c:pt>
                      <c:pt idx="2">
                        <c:v>Budget</c:v>
                      </c:pt>
                      <c:pt idx="3">
                        <c:v>Lurpark</c:v>
                      </c:pt>
                      <c:pt idx="4">
                        <c:v>Mazurski Smak</c:v>
                      </c:pt>
                      <c:pt idx="5">
                        <c:v>Billa </c:v>
                      </c:pt>
                      <c:pt idx="6">
                        <c:v>Moravia</c:v>
                      </c:pt>
                      <c:pt idx="7">
                        <c:v>Milko</c:v>
                      </c:pt>
                      <c:pt idx="8">
                        <c:v>Simple</c:v>
                      </c:pt>
                      <c:pt idx="9">
                        <c:v>Targ Świeżości</c:v>
                      </c:pt>
                      <c:pt idx="10">
                        <c:v>Milkpol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List1!$U$74:$U$84</c15:sqref>
                        </c15:formulaRef>
                      </c:ext>
                    </c:extLst>
                    <c:numCache>
                      <c:formatCode>General</c:formatCode>
                      <c:ptCount val="11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7-EF19-4EBA-A6EF-C922405B11A3}"/>
                  </c:ext>
                </c:extLst>
              </c15:ser>
            </c15:filteredBarSeries>
          </c:ext>
        </c:extLst>
      </c:barChart>
      <c:catAx>
        <c:axId val="422957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2962056"/>
        <c:crosses val="autoZero"/>
        <c:auto val="1"/>
        <c:lblAlgn val="ctr"/>
        <c:lblOffset val="100"/>
        <c:noMultiLvlLbl val="0"/>
      </c:catAx>
      <c:valAx>
        <c:axId val="422962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kč / 100 g</a:t>
                </a:r>
              </a:p>
            </c:rich>
          </c:tx>
          <c:layout>
            <c:manualLayout>
              <c:xMode val="edge"/>
              <c:yMode val="edge"/>
              <c:x val="1.9189936857552646E-3"/>
              <c:y val="0.316714147873823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2957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800"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A_7E0AF57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A3D39E-48BE-4904-8DF9-2D66D551C643}" authorId="{5579049B-7989-573F-853C-0F129686FA2D}" created="2025-02-18T12:53:46.854">
    <pc:sldMkLst xmlns:pc="http://schemas.microsoft.com/office/powerpoint/2013/main/command">
      <pc:docMk/>
      <pc:sldMk cId="2114647411" sldId="266"/>
    </pc:sldMkLst>
    <p188:txBody>
      <a:bodyPr/>
      <a:lstStyle/>
      <a:p>
        <a:r>
          <a:rPr lang="cs-CZ"/>
          <a:t>Čísla překročených + limity</a:t>
        </a:r>
      </a:p>
    </p188:txBody>
  </p188:cm>
</p188:cmLst>
</file>

<file path=ppt/comments/modernComment_10B_CE042C4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BC42C5-8D83-4ADF-AF6A-1312319B28CD}" authorId="{B7ED413A-BC04-D042-C515-9DE6B94539F2}" created="2025-02-22T13:08:45.872">
    <pc:sldMkLst xmlns:pc="http://schemas.microsoft.com/office/powerpoint/2013/main/command">
      <pc:docMk/>
      <pc:sldMk cId="3456379973" sldId="267"/>
    </pc:sldMkLst>
    <p188:txBody>
      <a:bodyPr/>
      <a:lstStyle/>
      <a:p>
        <a:r>
          <a:rPr lang="cs-CZ"/>
          <a:t>Graf s cenami dobrý, ale dejte pryč Jěžka když nemáme údaj a seřa´dte je dle ceny 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068F7-AFAE-4EDD-A4E9-D26B933C8A2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A0F0B4C-D4D3-4ADD-B8F2-05390128D2FA}">
      <dgm:prSet phldrT="[Text]"/>
      <dgm:spPr>
        <a:solidFill>
          <a:srgbClr val="D7A0E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>
              <a:solidFill>
                <a:sysClr val="windowText" lastClr="000000"/>
              </a:solidFill>
            </a:rPr>
            <a:t>Příprava vzorků</a:t>
          </a:r>
        </a:p>
      </dgm:t>
    </dgm:pt>
    <dgm:pt modelId="{16AEC2BD-A196-48B0-8355-586FED6A1EB4}" type="parTrans" cxnId="{132E205F-F61B-4019-860E-AA8D78A12C1D}">
      <dgm:prSet/>
      <dgm:spPr/>
      <dgm:t>
        <a:bodyPr/>
        <a:lstStyle/>
        <a:p>
          <a:endParaRPr lang="cs-CZ"/>
        </a:p>
      </dgm:t>
    </dgm:pt>
    <dgm:pt modelId="{572A945C-ABB6-4B83-9B7D-CDCC9D506A07}" type="sibTrans" cxnId="{132E205F-F61B-4019-860E-AA8D78A12C1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CB05B48E-9403-46CC-8587-1388B286BBF7}">
      <dgm:prSet phldrT="[Text]"/>
      <dgm:spPr>
        <a:solidFill>
          <a:srgbClr val="D7A0E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ysClr val="windowText" lastClr="000000"/>
              </a:solidFill>
            </a:rPr>
            <a:t>Analýza vzorků</a:t>
          </a:r>
        </a:p>
      </dgm:t>
    </dgm:pt>
    <dgm:pt modelId="{865E88D7-AA91-4219-AFF7-007480D53B7A}" type="parTrans" cxnId="{13DE8A1C-69B1-4596-B6B4-3B4A6B0D031B}">
      <dgm:prSet/>
      <dgm:spPr/>
      <dgm:t>
        <a:bodyPr/>
        <a:lstStyle/>
        <a:p>
          <a:endParaRPr lang="cs-CZ"/>
        </a:p>
      </dgm:t>
    </dgm:pt>
    <dgm:pt modelId="{B48BAC4F-2AD7-468F-878B-CE1318045B88}" type="sibTrans" cxnId="{13DE8A1C-69B1-4596-B6B4-3B4A6B0D031B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25B05CCF-8370-4754-8E7A-199E033D3E51}">
      <dgm:prSet phldrT="[Text]"/>
      <dgm:spPr>
        <a:solidFill>
          <a:srgbClr val="D7A0E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ysClr val="windowText" lastClr="000000"/>
              </a:solidFill>
            </a:rPr>
            <a:t>Porovnání s legislativou</a:t>
          </a:r>
        </a:p>
      </dgm:t>
    </dgm:pt>
    <dgm:pt modelId="{1D81AA3F-A52B-48D7-BEB6-51E37A939245}" type="parTrans" cxnId="{F078216C-76D1-4AED-AEAA-BD7547456054}">
      <dgm:prSet/>
      <dgm:spPr/>
      <dgm:t>
        <a:bodyPr/>
        <a:lstStyle/>
        <a:p>
          <a:endParaRPr lang="cs-CZ"/>
        </a:p>
      </dgm:t>
    </dgm:pt>
    <dgm:pt modelId="{B0E92F8A-F01C-49E0-882D-C434452273F1}" type="sibTrans" cxnId="{F078216C-76D1-4AED-AEAA-BD7547456054}">
      <dgm:prSet/>
      <dgm:spPr/>
      <dgm:t>
        <a:bodyPr/>
        <a:lstStyle/>
        <a:p>
          <a:endParaRPr lang="cs-CZ"/>
        </a:p>
      </dgm:t>
    </dgm:pt>
    <dgm:pt modelId="{AF34C74C-23A0-423B-80B7-BB92EE156ECD}" type="pres">
      <dgm:prSet presAssocID="{FB2068F7-AFAE-4EDD-A4E9-D26B933C8A2B}" presName="Name0" presStyleCnt="0">
        <dgm:presLayoutVars>
          <dgm:dir/>
          <dgm:resizeHandles val="exact"/>
        </dgm:presLayoutVars>
      </dgm:prSet>
      <dgm:spPr/>
    </dgm:pt>
    <dgm:pt modelId="{B2575314-CF0F-41A0-9A1E-7B02C32933B2}" type="pres">
      <dgm:prSet presAssocID="{1A0F0B4C-D4D3-4ADD-B8F2-05390128D2FA}" presName="node" presStyleLbl="node1" presStyleIdx="0" presStyleCnt="3" custLinFactNeighborX="-3760" custLinFactNeighborY="-1880">
        <dgm:presLayoutVars>
          <dgm:bulletEnabled val="1"/>
        </dgm:presLayoutVars>
      </dgm:prSet>
      <dgm:spPr/>
    </dgm:pt>
    <dgm:pt modelId="{EC87B813-11D8-4304-A9A4-0A8831374C36}" type="pres">
      <dgm:prSet presAssocID="{572A945C-ABB6-4B83-9B7D-CDCC9D506A07}" presName="sibTrans" presStyleLbl="sibTrans2D1" presStyleIdx="0" presStyleCnt="2"/>
      <dgm:spPr/>
    </dgm:pt>
    <dgm:pt modelId="{9C991D26-8DF7-46D9-BB48-9B2A2DE0DFAC}" type="pres">
      <dgm:prSet presAssocID="{572A945C-ABB6-4B83-9B7D-CDCC9D506A07}" presName="connectorText" presStyleLbl="sibTrans2D1" presStyleIdx="0" presStyleCnt="2"/>
      <dgm:spPr/>
    </dgm:pt>
    <dgm:pt modelId="{BEA3A837-4F0C-4205-B451-F90735EA2535}" type="pres">
      <dgm:prSet presAssocID="{CB05B48E-9403-46CC-8587-1388B286BBF7}" presName="node" presStyleLbl="node1" presStyleIdx="1" presStyleCnt="3">
        <dgm:presLayoutVars>
          <dgm:bulletEnabled val="1"/>
        </dgm:presLayoutVars>
      </dgm:prSet>
      <dgm:spPr/>
    </dgm:pt>
    <dgm:pt modelId="{8DAB34B3-019B-4368-8C90-5861C59A36DD}" type="pres">
      <dgm:prSet presAssocID="{B48BAC4F-2AD7-468F-878B-CE1318045B88}" presName="sibTrans" presStyleLbl="sibTrans2D1" presStyleIdx="1" presStyleCnt="2"/>
      <dgm:spPr/>
    </dgm:pt>
    <dgm:pt modelId="{7FB0B92F-159B-408F-B416-B12C6ED1CFDB}" type="pres">
      <dgm:prSet presAssocID="{B48BAC4F-2AD7-468F-878B-CE1318045B88}" presName="connectorText" presStyleLbl="sibTrans2D1" presStyleIdx="1" presStyleCnt="2"/>
      <dgm:spPr/>
    </dgm:pt>
    <dgm:pt modelId="{811E7A16-9919-4879-A11A-FFD60EEE4AC5}" type="pres">
      <dgm:prSet presAssocID="{25B05CCF-8370-4754-8E7A-199E033D3E51}" presName="node" presStyleLbl="node1" presStyleIdx="2" presStyleCnt="3">
        <dgm:presLayoutVars>
          <dgm:bulletEnabled val="1"/>
        </dgm:presLayoutVars>
      </dgm:prSet>
      <dgm:spPr/>
    </dgm:pt>
  </dgm:ptLst>
  <dgm:cxnLst>
    <dgm:cxn modelId="{13DE8A1C-69B1-4596-B6B4-3B4A6B0D031B}" srcId="{FB2068F7-AFAE-4EDD-A4E9-D26B933C8A2B}" destId="{CB05B48E-9403-46CC-8587-1388B286BBF7}" srcOrd="1" destOrd="0" parTransId="{865E88D7-AA91-4219-AFF7-007480D53B7A}" sibTransId="{B48BAC4F-2AD7-468F-878B-CE1318045B88}"/>
    <dgm:cxn modelId="{C5AD072F-B215-4A03-A66B-9B5481DE59CF}" type="presOf" srcId="{CB05B48E-9403-46CC-8587-1388B286BBF7}" destId="{BEA3A837-4F0C-4205-B451-F90735EA2535}" srcOrd="0" destOrd="0" presId="urn:microsoft.com/office/officeart/2005/8/layout/process1"/>
    <dgm:cxn modelId="{3C7A3B35-3C94-49F9-9415-343C4420B70D}" type="presOf" srcId="{FB2068F7-AFAE-4EDD-A4E9-D26B933C8A2B}" destId="{AF34C74C-23A0-423B-80B7-BB92EE156ECD}" srcOrd="0" destOrd="0" presId="urn:microsoft.com/office/officeart/2005/8/layout/process1"/>
    <dgm:cxn modelId="{132E205F-F61B-4019-860E-AA8D78A12C1D}" srcId="{FB2068F7-AFAE-4EDD-A4E9-D26B933C8A2B}" destId="{1A0F0B4C-D4D3-4ADD-B8F2-05390128D2FA}" srcOrd="0" destOrd="0" parTransId="{16AEC2BD-A196-48B0-8355-586FED6A1EB4}" sibTransId="{572A945C-ABB6-4B83-9B7D-CDCC9D506A07}"/>
    <dgm:cxn modelId="{B26BDE61-FC33-4E90-9EED-695B190CAEA8}" type="presOf" srcId="{572A945C-ABB6-4B83-9B7D-CDCC9D506A07}" destId="{EC87B813-11D8-4304-A9A4-0A8831374C36}" srcOrd="0" destOrd="0" presId="urn:microsoft.com/office/officeart/2005/8/layout/process1"/>
    <dgm:cxn modelId="{F078216C-76D1-4AED-AEAA-BD7547456054}" srcId="{FB2068F7-AFAE-4EDD-A4E9-D26B933C8A2B}" destId="{25B05CCF-8370-4754-8E7A-199E033D3E51}" srcOrd="2" destOrd="0" parTransId="{1D81AA3F-A52B-48D7-BEB6-51E37A939245}" sibTransId="{B0E92F8A-F01C-49E0-882D-C434452273F1}"/>
    <dgm:cxn modelId="{DD83B859-E61E-40AF-9F97-4798B81F205C}" type="presOf" srcId="{1A0F0B4C-D4D3-4ADD-B8F2-05390128D2FA}" destId="{B2575314-CF0F-41A0-9A1E-7B02C32933B2}" srcOrd="0" destOrd="0" presId="urn:microsoft.com/office/officeart/2005/8/layout/process1"/>
    <dgm:cxn modelId="{ED777FC9-39F1-416C-9301-5BD2090A58A2}" type="presOf" srcId="{B48BAC4F-2AD7-468F-878B-CE1318045B88}" destId="{8DAB34B3-019B-4368-8C90-5861C59A36DD}" srcOrd="0" destOrd="0" presId="urn:microsoft.com/office/officeart/2005/8/layout/process1"/>
    <dgm:cxn modelId="{EDEF91E6-0DFF-4279-B315-9690FF210184}" type="presOf" srcId="{572A945C-ABB6-4B83-9B7D-CDCC9D506A07}" destId="{9C991D26-8DF7-46D9-BB48-9B2A2DE0DFAC}" srcOrd="1" destOrd="0" presId="urn:microsoft.com/office/officeart/2005/8/layout/process1"/>
    <dgm:cxn modelId="{28127BE7-69B2-40BC-84FB-C3DE453A17D5}" type="presOf" srcId="{B48BAC4F-2AD7-468F-878B-CE1318045B88}" destId="{7FB0B92F-159B-408F-B416-B12C6ED1CFDB}" srcOrd="1" destOrd="0" presId="urn:microsoft.com/office/officeart/2005/8/layout/process1"/>
    <dgm:cxn modelId="{A9FBF2FF-CDE7-43C8-93C5-B30A10A9216F}" type="presOf" srcId="{25B05CCF-8370-4754-8E7A-199E033D3E51}" destId="{811E7A16-9919-4879-A11A-FFD60EEE4AC5}" srcOrd="0" destOrd="0" presId="urn:microsoft.com/office/officeart/2005/8/layout/process1"/>
    <dgm:cxn modelId="{16C20C52-A958-42DC-95B0-04D702950A56}" type="presParOf" srcId="{AF34C74C-23A0-423B-80B7-BB92EE156ECD}" destId="{B2575314-CF0F-41A0-9A1E-7B02C32933B2}" srcOrd="0" destOrd="0" presId="urn:microsoft.com/office/officeart/2005/8/layout/process1"/>
    <dgm:cxn modelId="{6B1822AC-73AD-4988-8948-B01A31DD437F}" type="presParOf" srcId="{AF34C74C-23A0-423B-80B7-BB92EE156ECD}" destId="{EC87B813-11D8-4304-A9A4-0A8831374C36}" srcOrd="1" destOrd="0" presId="urn:microsoft.com/office/officeart/2005/8/layout/process1"/>
    <dgm:cxn modelId="{B408D325-B76E-470B-8F93-F62936E09B57}" type="presParOf" srcId="{EC87B813-11D8-4304-A9A4-0A8831374C36}" destId="{9C991D26-8DF7-46D9-BB48-9B2A2DE0DFAC}" srcOrd="0" destOrd="0" presId="urn:microsoft.com/office/officeart/2005/8/layout/process1"/>
    <dgm:cxn modelId="{F2B552E8-B18F-47DE-8234-5FAAC3DBDBC6}" type="presParOf" srcId="{AF34C74C-23A0-423B-80B7-BB92EE156ECD}" destId="{BEA3A837-4F0C-4205-B451-F90735EA2535}" srcOrd="2" destOrd="0" presId="urn:microsoft.com/office/officeart/2005/8/layout/process1"/>
    <dgm:cxn modelId="{944B9F72-2C12-4CFD-912B-76ED8F47FB64}" type="presParOf" srcId="{AF34C74C-23A0-423B-80B7-BB92EE156ECD}" destId="{8DAB34B3-019B-4368-8C90-5861C59A36DD}" srcOrd="3" destOrd="0" presId="urn:microsoft.com/office/officeart/2005/8/layout/process1"/>
    <dgm:cxn modelId="{9707425E-9496-4E13-9BA4-79DEC891EC39}" type="presParOf" srcId="{8DAB34B3-019B-4368-8C90-5861C59A36DD}" destId="{7FB0B92F-159B-408F-B416-B12C6ED1CFDB}" srcOrd="0" destOrd="0" presId="urn:microsoft.com/office/officeart/2005/8/layout/process1"/>
    <dgm:cxn modelId="{46762A9E-095F-4CC6-9F29-8F81CBAE160D}" type="presParOf" srcId="{AF34C74C-23A0-423B-80B7-BB92EE156ECD}" destId="{811E7A16-9919-4879-A11A-FFD60EEE4AC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979566-5809-4E93-8191-83EA8A53139A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FA94D58-4572-4EAA-9612-ABC14D694D09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Analýza másla</a:t>
          </a:r>
        </a:p>
      </dgm:t>
    </dgm:pt>
    <dgm:pt modelId="{3CD20965-F2E1-4700-811B-71AB01DB424F}" type="parTrans" cxnId="{B6032C51-1F2D-450F-9B0A-C58557E3A892}">
      <dgm:prSet/>
      <dgm:spPr/>
      <dgm:t>
        <a:bodyPr/>
        <a:lstStyle/>
        <a:p>
          <a:endParaRPr lang="cs-CZ"/>
        </a:p>
      </dgm:t>
    </dgm:pt>
    <dgm:pt modelId="{06E04E87-021B-4F30-98A1-C555104C5541}" type="sibTrans" cxnId="{B6032C51-1F2D-450F-9B0A-C58557E3A892}">
      <dgm:prSet/>
      <dgm:spPr/>
      <dgm:t>
        <a:bodyPr/>
        <a:lstStyle/>
        <a:p>
          <a:endParaRPr lang="cs-CZ"/>
        </a:p>
      </dgm:t>
    </dgm:pt>
    <dgm:pt modelId="{18901C0C-32A4-475E-A400-8C2D41CD8920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Obsah tuku + obsah vody + obsah tukuprosté sušiny</a:t>
          </a:r>
        </a:p>
      </dgm:t>
    </dgm:pt>
    <dgm:pt modelId="{A7DA2003-421F-45EF-8BEF-EE044CB26CAC}" type="parTrans" cxnId="{959BFC53-9C2C-44A7-8B08-FF4C6FC6C82B}">
      <dgm:prSet/>
      <dgm:spPr/>
      <dgm:t>
        <a:bodyPr/>
        <a:lstStyle/>
        <a:p>
          <a:endParaRPr lang="cs-CZ"/>
        </a:p>
      </dgm:t>
    </dgm:pt>
    <dgm:pt modelId="{F7FC259E-4E4F-4019-8308-5655DEA1FD1E}" type="sibTrans" cxnId="{959BFC53-9C2C-44A7-8B08-FF4C6FC6C82B}">
      <dgm:prSet/>
      <dgm:spPr/>
      <dgm:t>
        <a:bodyPr/>
        <a:lstStyle/>
        <a:p>
          <a:endParaRPr lang="cs-CZ"/>
        </a:p>
      </dgm:t>
    </dgm:pt>
    <dgm:pt modelId="{6BFE170E-B792-45FA-BC21-8B71CFC435FD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Jodové číslo</a:t>
          </a:r>
        </a:p>
      </dgm:t>
    </dgm:pt>
    <dgm:pt modelId="{D9851B79-5435-4A08-8399-7986DA6D8041}" type="parTrans" cxnId="{AFBB6FE0-4400-4FEF-B11B-84F1780B4D42}">
      <dgm:prSet/>
      <dgm:spPr/>
      <dgm:t>
        <a:bodyPr/>
        <a:lstStyle/>
        <a:p>
          <a:endParaRPr lang="cs-CZ"/>
        </a:p>
      </dgm:t>
    </dgm:pt>
    <dgm:pt modelId="{5F216924-DC73-4907-B3EB-D7805AC24816}" type="sibTrans" cxnId="{AFBB6FE0-4400-4FEF-B11B-84F1780B4D42}">
      <dgm:prSet/>
      <dgm:spPr/>
      <dgm:t>
        <a:bodyPr/>
        <a:lstStyle/>
        <a:p>
          <a:endParaRPr lang="cs-CZ"/>
        </a:p>
      </dgm:t>
    </dgm:pt>
    <dgm:pt modelId="{958E3999-1C15-4B26-93ED-D39E3118A94C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b="1" i="0" dirty="0">
              <a:solidFill>
                <a:schemeClr val="tx1"/>
              </a:solidFill>
            </a:rPr>
            <a:t>Analýza masných výrobků</a:t>
          </a:r>
        </a:p>
      </dgm:t>
    </dgm:pt>
    <dgm:pt modelId="{3243E2C7-9DEB-4BC2-8F52-0BEECB4E15DD}" type="parTrans" cxnId="{4877E0CA-3564-4CE8-913A-6E2812039034}">
      <dgm:prSet/>
      <dgm:spPr/>
      <dgm:t>
        <a:bodyPr/>
        <a:lstStyle/>
        <a:p>
          <a:endParaRPr lang="cs-CZ"/>
        </a:p>
      </dgm:t>
    </dgm:pt>
    <dgm:pt modelId="{68B94D9F-47EA-4653-A796-17135FD59475}" type="sibTrans" cxnId="{4877E0CA-3564-4CE8-913A-6E2812039034}">
      <dgm:prSet/>
      <dgm:spPr/>
      <dgm:t>
        <a:bodyPr/>
        <a:lstStyle/>
        <a:p>
          <a:endParaRPr lang="cs-CZ"/>
        </a:p>
      </dgm:t>
    </dgm:pt>
    <dgm:pt modelId="{A812C5C7-AD83-46DB-B824-7D251D425E49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Stanovení dusitanů</a:t>
          </a:r>
        </a:p>
      </dgm:t>
    </dgm:pt>
    <dgm:pt modelId="{AAF5F1DC-81AB-4149-B820-D83E7471805F}" type="parTrans" cxnId="{9215ADEF-2E03-4551-9F20-9BAF2FD1A09D}">
      <dgm:prSet/>
      <dgm:spPr/>
      <dgm:t>
        <a:bodyPr/>
        <a:lstStyle/>
        <a:p>
          <a:endParaRPr lang="cs-CZ"/>
        </a:p>
      </dgm:t>
    </dgm:pt>
    <dgm:pt modelId="{3FF5D16B-9A97-4805-999F-3BEE72193187}" type="sibTrans" cxnId="{9215ADEF-2E03-4551-9F20-9BAF2FD1A09D}">
      <dgm:prSet/>
      <dgm:spPr/>
      <dgm:t>
        <a:bodyPr/>
        <a:lstStyle/>
        <a:p>
          <a:endParaRPr lang="cs-CZ"/>
        </a:p>
      </dgm:t>
    </dgm:pt>
    <dgm:pt modelId="{831D59D9-9F66-40A4-8071-02301F89F134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Analýza medu</a:t>
          </a:r>
          <a:endParaRPr lang="cs-CZ" dirty="0">
            <a:solidFill>
              <a:schemeClr val="tx1"/>
            </a:solidFill>
          </a:endParaRPr>
        </a:p>
      </dgm:t>
    </dgm:pt>
    <dgm:pt modelId="{CEB4F89A-FEA0-4951-AC64-9CC60FDE56CF}" type="parTrans" cxnId="{9F35E7DF-86F3-4399-BE18-69C079631AE5}">
      <dgm:prSet/>
      <dgm:spPr/>
      <dgm:t>
        <a:bodyPr/>
        <a:lstStyle/>
        <a:p>
          <a:endParaRPr lang="cs-CZ"/>
        </a:p>
      </dgm:t>
    </dgm:pt>
    <dgm:pt modelId="{6FD1FCA4-BE37-436C-BC8C-F46751B13E9E}" type="sibTrans" cxnId="{9F35E7DF-86F3-4399-BE18-69C079631AE5}">
      <dgm:prSet/>
      <dgm:spPr/>
      <dgm:t>
        <a:bodyPr/>
        <a:lstStyle/>
        <a:p>
          <a:endParaRPr lang="cs-CZ"/>
        </a:p>
      </dgm:t>
    </dgm:pt>
    <dgm:pt modelId="{80CB29B4-5100-4A97-A482-EE80E80B807C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Obsah sacharózy </a:t>
          </a:r>
        </a:p>
      </dgm:t>
    </dgm:pt>
    <dgm:pt modelId="{D026AF7A-40A5-4B62-A9B1-4CA37C105FB6}" type="parTrans" cxnId="{427202FA-C720-4A67-BC6C-D0415999C63F}">
      <dgm:prSet/>
      <dgm:spPr/>
      <dgm:t>
        <a:bodyPr/>
        <a:lstStyle/>
        <a:p>
          <a:endParaRPr lang="cs-CZ"/>
        </a:p>
      </dgm:t>
    </dgm:pt>
    <dgm:pt modelId="{68D2A0F0-F299-4265-A5D9-3BB28E95D0F2}" type="sibTrans" cxnId="{427202FA-C720-4A67-BC6C-D0415999C63F}">
      <dgm:prSet/>
      <dgm:spPr/>
      <dgm:t>
        <a:bodyPr/>
        <a:lstStyle/>
        <a:p>
          <a:endParaRPr lang="cs-CZ"/>
        </a:p>
      </dgm:t>
    </dgm:pt>
    <dgm:pt modelId="{1893C9A4-88C8-47C1-A958-E91B6652B205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Porušení medu cukernými sirupy</a:t>
          </a:r>
        </a:p>
      </dgm:t>
    </dgm:pt>
    <dgm:pt modelId="{7B3A6C83-9C69-4455-86FB-51E460D209B9}" type="parTrans" cxnId="{E77749F5-76DF-4015-8E81-F28B0D23663E}">
      <dgm:prSet/>
      <dgm:spPr/>
      <dgm:t>
        <a:bodyPr/>
        <a:lstStyle/>
        <a:p>
          <a:endParaRPr lang="cs-CZ"/>
        </a:p>
      </dgm:t>
    </dgm:pt>
    <dgm:pt modelId="{B4EAD88A-3078-444D-9EC2-8539621EFFB0}" type="sibTrans" cxnId="{E77749F5-76DF-4015-8E81-F28B0D23663E}">
      <dgm:prSet/>
      <dgm:spPr/>
      <dgm:t>
        <a:bodyPr/>
        <a:lstStyle/>
        <a:p>
          <a:endParaRPr lang="cs-CZ"/>
        </a:p>
      </dgm:t>
    </dgm:pt>
    <dgm:pt modelId="{42DB7FAC-BA39-49CC-B808-E40F7D0DFB0B}">
      <dgm:prSet phldrT="[Text]"/>
      <dgm:spPr>
        <a:solidFill>
          <a:srgbClr val="EDC8F4"/>
        </a:solidFill>
        <a:ln>
          <a:solidFill>
            <a:schemeClr val="tx1"/>
          </a:solidFill>
        </a:ln>
      </dgm:spPr>
      <dgm:t>
        <a:bodyPr/>
        <a:lstStyle/>
        <a:p>
          <a:r>
            <a:rPr lang="cs-CZ" dirty="0">
              <a:solidFill>
                <a:schemeClr val="tx1"/>
              </a:solidFill>
            </a:rPr>
            <a:t>Obsah vody</a:t>
          </a:r>
        </a:p>
      </dgm:t>
    </dgm:pt>
    <dgm:pt modelId="{30AD1867-147E-4AB7-B7BF-5037EF096D4F}" type="parTrans" cxnId="{D62929B5-1DE9-42BE-91AC-3AA9FE0C0838}">
      <dgm:prSet/>
      <dgm:spPr/>
      <dgm:t>
        <a:bodyPr/>
        <a:lstStyle/>
        <a:p>
          <a:endParaRPr lang="cs-CZ"/>
        </a:p>
      </dgm:t>
    </dgm:pt>
    <dgm:pt modelId="{4FD1A22F-5722-4F20-9EF1-802D31FAF709}" type="sibTrans" cxnId="{D62929B5-1DE9-42BE-91AC-3AA9FE0C0838}">
      <dgm:prSet/>
      <dgm:spPr/>
      <dgm:t>
        <a:bodyPr/>
        <a:lstStyle/>
        <a:p>
          <a:endParaRPr lang="cs-CZ"/>
        </a:p>
      </dgm:t>
    </dgm:pt>
    <dgm:pt modelId="{D79C20D5-3A6E-476D-B6FD-2D5080DA18DF}" type="pres">
      <dgm:prSet presAssocID="{2F979566-5809-4E93-8191-83EA8A53139A}" presName="linear" presStyleCnt="0">
        <dgm:presLayoutVars>
          <dgm:dir/>
          <dgm:resizeHandles val="exact"/>
        </dgm:presLayoutVars>
      </dgm:prSet>
      <dgm:spPr/>
    </dgm:pt>
    <dgm:pt modelId="{55F99F43-6052-477C-8596-AB9E8F6C72EE}" type="pres">
      <dgm:prSet presAssocID="{DFA94D58-4572-4EAA-9612-ABC14D694D09}" presName="comp" presStyleCnt="0"/>
      <dgm:spPr/>
    </dgm:pt>
    <dgm:pt modelId="{87860C31-9DB2-48DE-A7A2-38544A5C4CB4}" type="pres">
      <dgm:prSet presAssocID="{DFA94D58-4572-4EAA-9612-ABC14D694D09}" presName="box" presStyleLbl="node1" presStyleIdx="0" presStyleCnt="3" custLinFactNeighborX="-6430" custLinFactNeighborY="-24568"/>
      <dgm:spPr/>
    </dgm:pt>
    <dgm:pt modelId="{F85209A7-650B-4341-BA92-CAA09F7E3C87}" type="pres">
      <dgm:prSet presAssocID="{DFA94D58-4572-4EAA-9612-ABC14D694D09}" presName="img" presStyleLbl="fgImgPlace1" presStyleIdx="0" presStyleCnt="3" custScaleX="9128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564A687-B8EF-4C38-A16B-8582D19BAAF1}" type="pres">
      <dgm:prSet presAssocID="{DFA94D58-4572-4EAA-9612-ABC14D694D09}" presName="text" presStyleLbl="node1" presStyleIdx="0" presStyleCnt="3">
        <dgm:presLayoutVars>
          <dgm:bulletEnabled val="1"/>
        </dgm:presLayoutVars>
      </dgm:prSet>
      <dgm:spPr/>
    </dgm:pt>
    <dgm:pt modelId="{D1FC420C-3B35-4CB7-A75F-4B3CF9BE9591}" type="pres">
      <dgm:prSet presAssocID="{06E04E87-021B-4F30-98A1-C555104C5541}" presName="spacer" presStyleCnt="0"/>
      <dgm:spPr/>
    </dgm:pt>
    <dgm:pt modelId="{DEAD36C1-96BF-4F4A-9058-A91155D5DBA1}" type="pres">
      <dgm:prSet presAssocID="{958E3999-1C15-4B26-93ED-D39E3118A94C}" presName="comp" presStyleCnt="0"/>
      <dgm:spPr/>
    </dgm:pt>
    <dgm:pt modelId="{7940482F-749E-4947-B4B8-3D0BDEC02C17}" type="pres">
      <dgm:prSet presAssocID="{958E3999-1C15-4B26-93ED-D39E3118A94C}" presName="box" presStyleLbl="node1" presStyleIdx="1" presStyleCnt="3"/>
      <dgm:spPr/>
    </dgm:pt>
    <dgm:pt modelId="{60B0184C-B731-4990-8A28-A643424B430D}" type="pres">
      <dgm:prSet presAssocID="{958E3999-1C15-4B26-93ED-D39E3118A94C}" presName="img" presStyleLbl="fgImgPlace1" presStyleIdx="1" presStyleCnt="3" custScaleX="8773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39031BCE-380F-4AF3-9C0D-384150AD2C34}" type="pres">
      <dgm:prSet presAssocID="{958E3999-1C15-4B26-93ED-D39E3118A94C}" presName="text" presStyleLbl="node1" presStyleIdx="1" presStyleCnt="3">
        <dgm:presLayoutVars>
          <dgm:bulletEnabled val="1"/>
        </dgm:presLayoutVars>
      </dgm:prSet>
      <dgm:spPr/>
    </dgm:pt>
    <dgm:pt modelId="{A32DFC55-DA6A-460D-B6F9-4625AB9065B9}" type="pres">
      <dgm:prSet presAssocID="{68B94D9F-47EA-4653-A796-17135FD59475}" presName="spacer" presStyleCnt="0"/>
      <dgm:spPr/>
    </dgm:pt>
    <dgm:pt modelId="{35FD39A3-2004-45BE-AA79-C98625E7575A}" type="pres">
      <dgm:prSet presAssocID="{831D59D9-9F66-40A4-8071-02301F89F134}" presName="comp" presStyleCnt="0"/>
      <dgm:spPr/>
    </dgm:pt>
    <dgm:pt modelId="{CABB0C65-3A7B-422A-9FE2-F1187AF8132D}" type="pres">
      <dgm:prSet presAssocID="{831D59D9-9F66-40A4-8071-02301F89F134}" presName="box" presStyleLbl="node1" presStyleIdx="2" presStyleCnt="3"/>
      <dgm:spPr/>
    </dgm:pt>
    <dgm:pt modelId="{008CBEB3-352C-48A7-9818-DC6A65D48F82}" type="pres">
      <dgm:prSet presAssocID="{831D59D9-9F66-40A4-8071-02301F89F134}" presName="img" presStyleLbl="fgImgPlace1" presStyleIdx="2" presStyleCnt="3" custScaleX="9216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48288C44-B185-44E2-B214-5003B9428565}" type="pres">
      <dgm:prSet presAssocID="{831D59D9-9F66-40A4-8071-02301F89F134}" presName="text" presStyleLbl="node1" presStyleIdx="2" presStyleCnt="3">
        <dgm:presLayoutVars>
          <dgm:bulletEnabled val="1"/>
        </dgm:presLayoutVars>
      </dgm:prSet>
      <dgm:spPr/>
    </dgm:pt>
  </dgm:ptLst>
  <dgm:cxnLst>
    <dgm:cxn modelId="{BA71D606-4FF3-4699-8A85-C2528AF0154F}" type="presOf" srcId="{A812C5C7-AD83-46DB-B824-7D251D425E49}" destId="{39031BCE-380F-4AF3-9C0D-384150AD2C34}" srcOrd="1" destOrd="1" presId="urn:microsoft.com/office/officeart/2005/8/layout/vList4"/>
    <dgm:cxn modelId="{0B8E4916-7AC1-4495-973D-9847E1B19B4E}" type="presOf" srcId="{1893C9A4-88C8-47C1-A958-E91B6652B205}" destId="{48288C44-B185-44E2-B214-5003B9428565}" srcOrd="1" destOrd="2" presId="urn:microsoft.com/office/officeart/2005/8/layout/vList4"/>
    <dgm:cxn modelId="{B3BB6522-113A-4271-A582-57FD8D9D42D1}" type="presOf" srcId="{DFA94D58-4572-4EAA-9612-ABC14D694D09}" destId="{87860C31-9DB2-48DE-A7A2-38544A5C4CB4}" srcOrd="0" destOrd="0" presId="urn:microsoft.com/office/officeart/2005/8/layout/vList4"/>
    <dgm:cxn modelId="{A1929E22-B548-4750-9563-ECABF36E6D9B}" type="presOf" srcId="{1893C9A4-88C8-47C1-A958-E91B6652B205}" destId="{CABB0C65-3A7B-422A-9FE2-F1187AF8132D}" srcOrd="0" destOrd="2" presId="urn:microsoft.com/office/officeart/2005/8/layout/vList4"/>
    <dgm:cxn modelId="{8534DB34-311D-41DE-884E-15DCC832FA4C}" type="presOf" srcId="{2F979566-5809-4E93-8191-83EA8A53139A}" destId="{D79C20D5-3A6E-476D-B6FD-2D5080DA18DF}" srcOrd="0" destOrd="0" presId="urn:microsoft.com/office/officeart/2005/8/layout/vList4"/>
    <dgm:cxn modelId="{F9149836-9E87-499D-9FAA-8A3B4DE9B328}" type="presOf" srcId="{DFA94D58-4572-4EAA-9612-ABC14D694D09}" destId="{E564A687-B8EF-4C38-A16B-8582D19BAAF1}" srcOrd="1" destOrd="0" presId="urn:microsoft.com/office/officeart/2005/8/layout/vList4"/>
    <dgm:cxn modelId="{7A1B2E61-93C3-45C1-809E-4A9CC3AF60C5}" type="presOf" srcId="{80CB29B4-5100-4A97-A482-EE80E80B807C}" destId="{48288C44-B185-44E2-B214-5003B9428565}" srcOrd="1" destOrd="1" presId="urn:microsoft.com/office/officeart/2005/8/layout/vList4"/>
    <dgm:cxn modelId="{FF443E45-CBB6-4835-932C-9F0B04435A38}" type="presOf" srcId="{A812C5C7-AD83-46DB-B824-7D251D425E49}" destId="{7940482F-749E-4947-B4B8-3D0BDEC02C17}" srcOrd="0" destOrd="1" presId="urn:microsoft.com/office/officeart/2005/8/layout/vList4"/>
    <dgm:cxn modelId="{DFF07F68-87C3-41AC-8793-517C9252DC09}" type="presOf" srcId="{18901C0C-32A4-475E-A400-8C2D41CD8920}" destId="{E564A687-B8EF-4C38-A16B-8582D19BAAF1}" srcOrd="1" destOrd="1" presId="urn:microsoft.com/office/officeart/2005/8/layout/vList4"/>
    <dgm:cxn modelId="{CFB1F14C-C211-484B-9D73-CD9816A3A7E4}" type="presOf" srcId="{6BFE170E-B792-45FA-BC21-8B71CFC435FD}" destId="{E564A687-B8EF-4C38-A16B-8582D19BAAF1}" srcOrd="1" destOrd="2" presId="urn:microsoft.com/office/officeart/2005/8/layout/vList4"/>
    <dgm:cxn modelId="{B6032C51-1F2D-450F-9B0A-C58557E3A892}" srcId="{2F979566-5809-4E93-8191-83EA8A53139A}" destId="{DFA94D58-4572-4EAA-9612-ABC14D694D09}" srcOrd="0" destOrd="0" parTransId="{3CD20965-F2E1-4700-811B-71AB01DB424F}" sibTransId="{06E04E87-021B-4F30-98A1-C555104C5541}"/>
    <dgm:cxn modelId="{959BFC53-9C2C-44A7-8B08-FF4C6FC6C82B}" srcId="{DFA94D58-4572-4EAA-9612-ABC14D694D09}" destId="{18901C0C-32A4-475E-A400-8C2D41CD8920}" srcOrd="0" destOrd="0" parTransId="{A7DA2003-421F-45EF-8BEF-EE044CB26CAC}" sibTransId="{F7FC259E-4E4F-4019-8308-5655DEA1FD1E}"/>
    <dgm:cxn modelId="{532A3F76-784E-48A6-BD84-5AAB96A38E04}" type="presOf" srcId="{958E3999-1C15-4B26-93ED-D39E3118A94C}" destId="{7940482F-749E-4947-B4B8-3D0BDEC02C17}" srcOrd="0" destOrd="0" presId="urn:microsoft.com/office/officeart/2005/8/layout/vList4"/>
    <dgm:cxn modelId="{14B9DE77-22EE-4211-B43D-75CADF5F25DC}" type="presOf" srcId="{18901C0C-32A4-475E-A400-8C2D41CD8920}" destId="{87860C31-9DB2-48DE-A7A2-38544A5C4CB4}" srcOrd="0" destOrd="1" presId="urn:microsoft.com/office/officeart/2005/8/layout/vList4"/>
    <dgm:cxn modelId="{33E6AB7A-6F34-47B1-B620-6D174B079396}" type="presOf" srcId="{831D59D9-9F66-40A4-8071-02301F89F134}" destId="{CABB0C65-3A7B-422A-9FE2-F1187AF8132D}" srcOrd="0" destOrd="0" presId="urn:microsoft.com/office/officeart/2005/8/layout/vList4"/>
    <dgm:cxn modelId="{46074EA2-F42C-498B-916D-D4176EFDF0F8}" type="presOf" srcId="{42DB7FAC-BA39-49CC-B808-E40F7D0DFB0B}" destId="{48288C44-B185-44E2-B214-5003B9428565}" srcOrd="1" destOrd="3" presId="urn:microsoft.com/office/officeart/2005/8/layout/vList4"/>
    <dgm:cxn modelId="{577089A3-04A5-4CD8-8532-4BA078470FD1}" type="presOf" srcId="{6BFE170E-B792-45FA-BC21-8B71CFC435FD}" destId="{87860C31-9DB2-48DE-A7A2-38544A5C4CB4}" srcOrd="0" destOrd="2" presId="urn:microsoft.com/office/officeart/2005/8/layout/vList4"/>
    <dgm:cxn modelId="{3DA668A9-F2A6-4BE2-B165-A4561C5E7901}" type="presOf" srcId="{831D59D9-9F66-40A4-8071-02301F89F134}" destId="{48288C44-B185-44E2-B214-5003B9428565}" srcOrd="1" destOrd="0" presId="urn:microsoft.com/office/officeart/2005/8/layout/vList4"/>
    <dgm:cxn modelId="{9B1CC3AB-AA2A-4555-B72A-E5B6E0063BFB}" type="presOf" srcId="{42DB7FAC-BA39-49CC-B808-E40F7D0DFB0B}" destId="{CABB0C65-3A7B-422A-9FE2-F1187AF8132D}" srcOrd="0" destOrd="3" presId="urn:microsoft.com/office/officeart/2005/8/layout/vList4"/>
    <dgm:cxn modelId="{D62929B5-1DE9-42BE-91AC-3AA9FE0C0838}" srcId="{831D59D9-9F66-40A4-8071-02301F89F134}" destId="{42DB7FAC-BA39-49CC-B808-E40F7D0DFB0B}" srcOrd="2" destOrd="0" parTransId="{30AD1867-147E-4AB7-B7BF-5037EF096D4F}" sibTransId="{4FD1A22F-5722-4F20-9EF1-802D31FAF709}"/>
    <dgm:cxn modelId="{05B586C5-9FED-4417-85D3-B4AC9509E339}" type="presOf" srcId="{958E3999-1C15-4B26-93ED-D39E3118A94C}" destId="{39031BCE-380F-4AF3-9C0D-384150AD2C34}" srcOrd="1" destOrd="0" presId="urn:microsoft.com/office/officeart/2005/8/layout/vList4"/>
    <dgm:cxn modelId="{4877E0CA-3564-4CE8-913A-6E2812039034}" srcId="{2F979566-5809-4E93-8191-83EA8A53139A}" destId="{958E3999-1C15-4B26-93ED-D39E3118A94C}" srcOrd="1" destOrd="0" parTransId="{3243E2C7-9DEB-4BC2-8F52-0BEECB4E15DD}" sibTransId="{68B94D9F-47EA-4653-A796-17135FD59475}"/>
    <dgm:cxn modelId="{9F35E7DF-86F3-4399-BE18-69C079631AE5}" srcId="{2F979566-5809-4E93-8191-83EA8A53139A}" destId="{831D59D9-9F66-40A4-8071-02301F89F134}" srcOrd="2" destOrd="0" parTransId="{CEB4F89A-FEA0-4951-AC64-9CC60FDE56CF}" sibTransId="{6FD1FCA4-BE37-436C-BC8C-F46751B13E9E}"/>
    <dgm:cxn modelId="{AFBB6FE0-4400-4FEF-B11B-84F1780B4D42}" srcId="{DFA94D58-4572-4EAA-9612-ABC14D694D09}" destId="{6BFE170E-B792-45FA-BC21-8B71CFC435FD}" srcOrd="1" destOrd="0" parTransId="{D9851B79-5435-4A08-8399-7986DA6D8041}" sibTransId="{5F216924-DC73-4907-B3EB-D7805AC24816}"/>
    <dgm:cxn modelId="{AF9C8EE4-D1FD-460F-8B70-1DFA38E27CD6}" type="presOf" srcId="{80CB29B4-5100-4A97-A482-EE80E80B807C}" destId="{CABB0C65-3A7B-422A-9FE2-F1187AF8132D}" srcOrd="0" destOrd="1" presId="urn:microsoft.com/office/officeart/2005/8/layout/vList4"/>
    <dgm:cxn modelId="{9215ADEF-2E03-4551-9F20-9BAF2FD1A09D}" srcId="{958E3999-1C15-4B26-93ED-D39E3118A94C}" destId="{A812C5C7-AD83-46DB-B824-7D251D425E49}" srcOrd="0" destOrd="0" parTransId="{AAF5F1DC-81AB-4149-B820-D83E7471805F}" sibTransId="{3FF5D16B-9A97-4805-999F-3BEE72193187}"/>
    <dgm:cxn modelId="{E77749F5-76DF-4015-8E81-F28B0D23663E}" srcId="{831D59D9-9F66-40A4-8071-02301F89F134}" destId="{1893C9A4-88C8-47C1-A958-E91B6652B205}" srcOrd="1" destOrd="0" parTransId="{7B3A6C83-9C69-4455-86FB-51E460D209B9}" sibTransId="{B4EAD88A-3078-444D-9EC2-8539621EFFB0}"/>
    <dgm:cxn modelId="{427202FA-C720-4A67-BC6C-D0415999C63F}" srcId="{831D59D9-9F66-40A4-8071-02301F89F134}" destId="{80CB29B4-5100-4A97-A482-EE80E80B807C}" srcOrd="0" destOrd="0" parTransId="{D026AF7A-40A5-4B62-A9B1-4CA37C105FB6}" sibTransId="{68D2A0F0-F299-4265-A5D9-3BB28E95D0F2}"/>
    <dgm:cxn modelId="{5918F061-799F-44F7-BDD0-E4B82C1B257C}" type="presParOf" srcId="{D79C20D5-3A6E-476D-B6FD-2D5080DA18DF}" destId="{55F99F43-6052-477C-8596-AB9E8F6C72EE}" srcOrd="0" destOrd="0" presId="urn:microsoft.com/office/officeart/2005/8/layout/vList4"/>
    <dgm:cxn modelId="{FA940BB8-2330-4FF5-BEE1-0CFB13DDD0C7}" type="presParOf" srcId="{55F99F43-6052-477C-8596-AB9E8F6C72EE}" destId="{87860C31-9DB2-48DE-A7A2-38544A5C4CB4}" srcOrd="0" destOrd="0" presId="urn:microsoft.com/office/officeart/2005/8/layout/vList4"/>
    <dgm:cxn modelId="{C529832F-77B0-4F8C-ADEC-8AC50AF28A39}" type="presParOf" srcId="{55F99F43-6052-477C-8596-AB9E8F6C72EE}" destId="{F85209A7-650B-4341-BA92-CAA09F7E3C87}" srcOrd="1" destOrd="0" presId="urn:microsoft.com/office/officeart/2005/8/layout/vList4"/>
    <dgm:cxn modelId="{F91E01C7-9A9C-4E70-ADE1-D72F3A9AC8FC}" type="presParOf" srcId="{55F99F43-6052-477C-8596-AB9E8F6C72EE}" destId="{E564A687-B8EF-4C38-A16B-8582D19BAAF1}" srcOrd="2" destOrd="0" presId="urn:microsoft.com/office/officeart/2005/8/layout/vList4"/>
    <dgm:cxn modelId="{907C0089-7113-49D2-8826-7D179C5EE543}" type="presParOf" srcId="{D79C20D5-3A6E-476D-B6FD-2D5080DA18DF}" destId="{D1FC420C-3B35-4CB7-A75F-4B3CF9BE9591}" srcOrd="1" destOrd="0" presId="urn:microsoft.com/office/officeart/2005/8/layout/vList4"/>
    <dgm:cxn modelId="{93636A05-B685-4524-8B64-2EB7A5CD2EFF}" type="presParOf" srcId="{D79C20D5-3A6E-476D-B6FD-2D5080DA18DF}" destId="{DEAD36C1-96BF-4F4A-9058-A91155D5DBA1}" srcOrd="2" destOrd="0" presId="urn:microsoft.com/office/officeart/2005/8/layout/vList4"/>
    <dgm:cxn modelId="{566EEF6A-3909-4C12-B1C8-8677114D9672}" type="presParOf" srcId="{DEAD36C1-96BF-4F4A-9058-A91155D5DBA1}" destId="{7940482F-749E-4947-B4B8-3D0BDEC02C17}" srcOrd="0" destOrd="0" presId="urn:microsoft.com/office/officeart/2005/8/layout/vList4"/>
    <dgm:cxn modelId="{21FFFE0E-EE35-481A-A1D4-B348A6E1D90F}" type="presParOf" srcId="{DEAD36C1-96BF-4F4A-9058-A91155D5DBA1}" destId="{60B0184C-B731-4990-8A28-A643424B430D}" srcOrd="1" destOrd="0" presId="urn:microsoft.com/office/officeart/2005/8/layout/vList4"/>
    <dgm:cxn modelId="{7E2C41AA-CC1F-4832-BDC3-D6219609EBC3}" type="presParOf" srcId="{DEAD36C1-96BF-4F4A-9058-A91155D5DBA1}" destId="{39031BCE-380F-4AF3-9C0D-384150AD2C34}" srcOrd="2" destOrd="0" presId="urn:microsoft.com/office/officeart/2005/8/layout/vList4"/>
    <dgm:cxn modelId="{0796A9E9-9C47-42CB-BFC8-00F85972ED26}" type="presParOf" srcId="{D79C20D5-3A6E-476D-B6FD-2D5080DA18DF}" destId="{A32DFC55-DA6A-460D-B6F9-4625AB9065B9}" srcOrd="3" destOrd="0" presId="urn:microsoft.com/office/officeart/2005/8/layout/vList4"/>
    <dgm:cxn modelId="{56F40753-80F5-4BCC-BED3-F55486641CA7}" type="presParOf" srcId="{D79C20D5-3A6E-476D-B6FD-2D5080DA18DF}" destId="{35FD39A3-2004-45BE-AA79-C98625E7575A}" srcOrd="4" destOrd="0" presId="urn:microsoft.com/office/officeart/2005/8/layout/vList4"/>
    <dgm:cxn modelId="{21D1E631-62A9-4F1C-AF0C-5462FF066691}" type="presParOf" srcId="{35FD39A3-2004-45BE-AA79-C98625E7575A}" destId="{CABB0C65-3A7B-422A-9FE2-F1187AF8132D}" srcOrd="0" destOrd="0" presId="urn:microsoft.com/office/officeart/2005/8/layout/vList4"/>
    <dgm:cxn modelId="{3A79D534-3391-4C40-83DD-2473955F0442}" type="presParOf" srcId="{35FD39A3-2004-45BE-AA79-C98625E7575A}" destId="{008CBEB3-352C-48A7-9818-DC6A65D48F82}" srcOrd="1" destOrd="0" presId="urn:microsoft.com/office/officeart/2005/8/layout/vList4"/>
    <dgm:cxn modelId="{50D6CD91-244D-414B-96E7-4E2F064FA15D}" type="presParOf" srcId="{35FD39A3-2004-45BE-AA79-C98625E7575A}" destId="{48288C44-B185-44E2-B214-5003B942856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75314-CF0F-41A0-9A1E-7B02C32933B2}">
      <dsp:nvSpPr>
        <dsp:cNvPr id="0" name=""/>
        <dsp:cNvSpPr/>
      </dsp:nvSpPr>
      <dsp:spPr>
        <a:xfrm>
          <a:off x="0" y="237398"/>
          <a:ext cx="2272814" cy="1363688"/>
        </a:xfrm>
        <a:prstGeom prst="roundRect">
          <a:avLst>
            <a:gd name="adj" fmla="val 10000"/>
          </a:avLst>
        </a:prstGeom>
        <a:solidFill>
          <a:srgbClr val="D7A0E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>
              <a:solidFill>
                <a:sysClr val="windowText" lastClr="000000"/>
              </a:solidFill>
            </a:rPr>
            <a:t>Příprava vzorků</a:t>
          </a:r>
        </a:p>
      </dsp:txBody>
      <dsp:txXfrm>
        <a:off x="39941" y="277339"/>
        <a:ext cx="2192932" cy="1283806"/>
      </dsp:txXfrm>
    </dsp:sp>
    <dsp:sp modelId="{EC87B813-11D8-4304-A9A4-0A8831374C36}">
      <dsp:nvSpPr>
        <dsp:cNvPr id="0" name=""/>
        <dsp:cNvSpPr/>
      </dsp:nvSpPr>
      <dsp:spPr>
        <a:xfrm rot="27632">
          <a:off x="2501989" y="650342"/>
          <a:ext cx="485882" cy="5636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2501991" y="762488"/>
        <a:ext cx="340117" cy="338194"/>
      </dsp:txXfrm>
    </dsp:sp>
    <dsp:sp modelId="{BEA3A837-4F0C-4205-B451-F90735EA2535}">
      <dsp:nvSpPr>
        <dsp:cNvPr id="0" name=""/>
        <dsp:cNvSpPr/>
      </dsp:nvSpPr>
      <dsp:spPr>
        <a:xfrm>
          <a:off x="3189545" y="263035"/>
          <a:ext cx="2272814" cy="1363688"/>
        </a:xfrm>
        <a:prstGeom prst="roundRect">
          <a:avLst>
            <a:gd name="adj" fmla="val 10000"/>
          </a:avLst>
        </a:prstGeom>
        <a:solidFill>
          <a:srgbClr val="D7A0E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sysClr val="windowText" lastClr="000000"/>
              </a:solidFill>
            </a:rPr>
            <a:t>Analýza vzorků</a:t>
          </a:r>
        </a:p>
      </dsp:txBody>
      <dsp:txXfrm>
        <a:off x="3229486" y="302976"/>
        <a:ext cx="2192932" cy="1283806"/>
      </dsp:txXfrm>
    </dsp:sp>
    <dsp:sp modelId="{8DAB34B3-019B-4368-8C90-5861C59A36DD}">
      <dsp:nvSpPr>
        <dsp:cNvPr id="0" name=""/>
        <dsp:cNvSpPr/>
      </dsp:nvSpPr>
      <dsp:spPr>
        <a:xfrm>
          <a:off x="5689641" y="663050"/>
          <a:ext cx="481836" cy="5636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5689641" y="775782"/>
        <a:ext cx="337285" cy="338194"/>
      </dsp:txXfrm>
    </dsp:sp>
    <dsp:sp modelId="{811E7A16-9919-4879-A11A-FFD60EEE4AC5}">
      <dsp:nvSpPr>
        <dsp:cNvPr id="0" name=""/>
        <dsp:cNvSpPr/>
      </dsp:nvSpPr>
      <dsp:spPr>
        <a:xfrm>
          <a:off x="6371485" y="263035"/>
          <a:ext cx="2272814" cy="1363688"/>
        </a:xfrm>
        <a:prstGeom prst="roundRect">
          <a:avLst>
            <a:gd name="adj" fmla="val 10000"/>
          </a:avLst>
        </a:prstGeom>
        <a:solidFill>
          <a:srgbClr val="D7A0E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>
              <a:solidFill>
                <a:sysClr val="windowText" lastClr="000000"/>
              </a:solidFill>
            </a:rPr>
            <a:t>Porovnání s legislativou</a:t>
          </a:r>
        </a:p>
      </dsp:txBody>
      <dsp:txXfrm>
        <a:off x="6411426" y="302976"/>
        <a:ext cx="2192932" cy="1283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60C31-9DB2-48DE-A7A2-38544A5C4CB4}">
      <dsp:nvSpPr>
        <dsp:cNvPr id="0" name=""/>
        <dsp:cNvSpPr/>
      </dsp:nvSpPr>
      <dsp:spPr>
        <a:xfrm>
          <a:off x="0" y="0"/>
          <a:ext cx="10976746" cy="1513866"/>
        </a:xfrm>
        <a:prstGeom prst="roundRect">
          <a:avLst>
            <a:gd name="adj" fmla="val 10000"/>
          </a:avLst>
        </a:prstGeom>
        <a:solidFill>
          <a:srgbClr val="EDC8F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>
              <a:solidFill>
                <a:schemeClr val="tx1"/>
              </a:solidFill>
            </a:rPr>
            <a:t>Analýza másla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>
              <a:solidFill>
                <a:schemeClr val="tx1"/>
              </a:solidFill>
            </a:rPr>
            <a:t>Obsah tuku + obsah vody + obsah tukuprosté sušiny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>
              <a:solidFill>
                <a:schemeClr val="tx1"/>
              </a:solidFill>
            </a:rPr>
            <a:t>Jodové číslo</a:t>
          </a:r>
        </a:p>
      </dsp:txBody>
      <dsp:txXfrm>
        <a:off x="2346735" y="0"/>
        <a:ext cx="8630010" cy="1513866"/>
      </dsp:txXfrm>
    </dsp:sp>
    <dsp:sp modelId="{F85209A7-650B-4341-BA92-CAA09F7E3C87}">
      <dsp:nvSpPr>
        <dsp:cNvPr id="0" name=""/>
        <dsp:cNvSpPr/>
      </dsp:nvSpPr>
      <dsp:spPr>
        <a:xfrm>
          <a:off x="247081" y="151386"/>
          <a:ext cx="2003958" cy="1211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40482F-749E-4947-B4B8-3D0BDEC02C17}">
      <dsp:nvSpPr>
        <dsp:cNvPr id="0" name=""/>
        <dsp:cNvSpPr/>
      </dsp:nvSpPr>
      <dsp:spPr>
        <a:xfrm>
          <a:off x="0" y="1665253"/>
          <a:ext cx="10976746" cy="1513866"/>
        </a:xfrm>
        <a:prstGeom prst="roundRect">
          <a:avLst>
            <a:gd name="adj" fmla="val 10000"/>
          </a:avLst>
        </a:prstGeom>
        <a:solidFill>
          <a:srgbClr val="EDC8F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i="0" kern="1200" dirty="0">
              <a:solidFill>
                <a:schemeClr val="tx1"/>
              </a:solidFill>
            </a:rPr>
            <a:t>Analýza masných výrobků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>
              <a:solidFill>
                <a:schemeClr val="tx1"/>
              </a:solidFill>
            </a:rPr>
            <a:t>Stanovení dusitanů</a:t>
          </a:r>
        </a:p>
      </dsp:txBody>
      <dsp:txXfrm>
        <a:off x="2346735" y="1665253"/>
        <a:ext cx="8630010" cy="1513866"/>
      </dsp:txXfrm>
    </dsp:sp>
    <dsp:sp modelId="{60B0184C-B731-4990-8A28-A643424B430D}">
      <dsp:nvSpPr>
        <dsp:cNvPr id="0" name=""/>
        <dsp:cNvSpPr/>
      </dsp:nvSpPr>
      <dsp:spPr>
        <a:xfrm>
          <a:off x="285994" y="1816640"/>
          <a:ext cx="1926133" cy="1211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B0C65-3A7B-422A-9FE2-F1187AF8132D}">
      <dsp:nvSpPr>
        <dsp:cNvPr id="0" name=""/>
        <dsp:cNvSpPr/>
      </dsp:nvSpPr>
      <dsp:spPr>
        <a:xfrm>
          <a:off x="0" y="3330507"/>
          <a:ext cx="10976746" cy="1513866"/>
        </a:xfrm>
        <a:prstGeom prst="roundRect">
          <a:avLst>
            <a:gd name="adj" fmla="val 10000"/>
          </a:avLst>
        </a:prstGeom>
        <a:solidFill>
          <a:srgbClr val="EDC8F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>
              <a:solidFill>
                <a:schemeClr val="tx1"/>
              </a:solidFill>
            </a:rPr>
            <a:t>Analýza medu</a:t>
          </a:r>
          <a:endParaRPr lang="cs-CZ" sz="2300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>
              <a:solidFill>
                <a:schemeClr val="tx1"/>
              </a:solidFill>
            </a:rPr>
            <a:t>Obsah sacharózy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>
              <a:solidFill>
                <a:schemeClr val="tx1"/>
              </a:solidFill>
            </a:rPr>
            <a:t>Porušení medu cukernými sirupy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 dirty="0">
              <a:solidFill>
                <a:schemeClr val="tx1"/>
              </a:solidFill>
            </a:rPr>
            <a:t>Obsah vody</a:t>
          </a:r>
        </a:p>
      </dsp:txBody>
      <dsp:txXfrm>
        <a:off x="2346735" y="3330507"/>
        <a:ext cx="8630010" cy="1513866"/>
      </dsp:txXfrm>
    </dsp:sp>
    <dsp:sp modelId="{008CBEB3-352C-48A7-9818-DC6A65D48F82}">
      <dsp:nvSpPr>
        <dsp:cNvPr id="0" name=""/>
        <dsp:cNvSpPr/>
      </dsp:nvSpPr>
      <dsp:spPr>
        <a:xfrm>
          <a:off x="237356" y="3481893"/>
          <a:ext cx="2023409" cy="12110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0.09911</cdr:x>
      <cdr:y>0.26868</cdr:y>
    </cdr:from>
    <cdr:to>
      <cdr:x>0.95365</cdr:x>
      <cdr:y>0.26868</cdr:y>
    </cdr:to>
    <cdr:cxnSp macro="">
      <cdr:nvCxnSpPr>
        <cdr:cNvPr id="4" name="Přímá spojnice 3">
          <a:extLst xmlns:a="http://schemas.openxmlformats.org/drawingml/2006/main">
            <a:ext uri="{FF2B5EF4-FFF2-40B4-BE49-F238E27FC236}">
              <a16:creationId xmlns:a16="http://schemas.microsoft.com/office/drawing/2014/main" id="{D5FCD589-B9B7-3B78-1A32-2B5C1E638D8A}"/>
            </a:ext>
          </a:extLst>
        </cdr:cNvPr>
        <cdr:cNvCxnSpPr/>
      </cdr:nvCxnSpPr>
      <cdr:spPr>
        <a:xfrm xmlns:a="http://schemas.openxmlformats.org/drawingml/2006/main">
          <a:off x="1188155" y="1782168"/>
          <a:ext cx="10244909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0.15885</cdr:x>
      <cdr:y>0.10728</cdr:y>
    </cdr:from>
    <cdr:to>
      <cdr:x>0.21769</cdr:x>
      <cdr:y>0.80275</cdr:y>
    </cdr:to>
    <cdr:sp macro="" textlink="">
      <cdr:nvSpPr>
        <cdr:cNvPr id="2" name="Obdélník 1"/>
        <cdr:cNvSpPr/>
      </cdr:nvSpPr>
      <cdr:spPr>
        <a:xfrm xmlns:a="http://schemas.openxmlformats.org/drawingml/2006/main">
          <a:off x="987284" y="678496"/>
          <a:ext cx="365699" cy="43985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60A87-DAF0-48D4-8584-F2B93246F686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FA833-08E5-435B-8BFE-E01C0BD00E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45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16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98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99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07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48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45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46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30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58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BD931-7799-4996-9A16-1291CB2DC07C}" type="datetimeFigureOut">
              <a:rPr lang="cs-CZ" smtClean="0"/>
              <a:t>15.09.2025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35CFD-A7E2-479C-B2DC-BB44122D78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94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chart" Target="../charts/char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10A_7E0AF5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microsoft.com/office/2018/10/relationships/comments" Target="../comments/modernComment_10B_CE042C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chart" Target="../charts/chart4.xm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23298" t="7564" b="1527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 u="sng"/>
              <a:t>Falšování potravin 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DF5530E7-3D5D-C94D-DA83-DAC7EAF2F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Kateřina Eisnerová, 4. A</a:t>
            </a:r>
          </a:p>
          <a:p>
            <a:pPr algn="l"/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vedoucí práce: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pPr algn="l"/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cs-CZ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</a:rPr>
              <a:t>RNDr. Milan Šmídl, Ph.D., MBA</a:t>
            </a:r>
            <a:endParaRPr lang="cs-CZ">
              <a:ea typeface="Calibri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369A7A-29C3-3C86-194B-148C5389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576" y="425678"/>
            <a:ext cx="3251358" cy="1885402"/>
          </a:xfrm>
          <a:prstGeom prst="rect">
            <a:avLst/>
          </a:prstGeom>
          <a:effectLst>
            <a:glow rad="50800">
              <a:schemeClr val="bg1">
                <a:alpha val="40000"/>
              </a:schemeClr>
            </a:glow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3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>
            <a:extLst>
              <a:ext uri="{FF2B5EF4-FFF2-40B4-BE49-F238E27FC236}">
                <a16:creationId xmlns:a16="http://schemas.microsoft.com/office/drawing/2014/main" id="{722AF478-9E40-3954-D5D3-755A65E149EF}"/>
              </a:ext>
            </a:extLst>
          </p:cNvPr>
          <p:cNvSpPr/>
          <p:nvPr/>
        </p:nvSpPr>
        <p:spPr>
          <a:xfrm>
            <a:off x="7533632" y="3386990"/>
            <a:ext cx="4549366" cy="340504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948A4785-A480-707F-2D12-0C6C64D3A33B}"/>
              </a:ext>
            </a:extLst>
          </p:cNvPr>
          <p:cNvSpPr/>
          <p:nvPr/>
        </p:nvSpPr>
        <p:spPr>
          <a:xfrm>
            <a:off x="5553974" y="69205"/>
            <a:ext cx="6529024" cy="325311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8830" t="28886" r="32185" b="21325"/>
          <a:stretch/>
        </p:blipFill>
        <p:spPr>
          <a:xfrm>
            <a:off x="170021" y="3523480"/>
            <a:ext cx="3683357" cy="3228768"/>
          </a:xfrm>
          <a:prstGeom prst="flowChartConnector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2" r="37472"/>
          <a:stretch/>
        </p:blipFill>
        <p:spPr>
          <a:xfrm rot="5400000">
            <a:off x="1440868" y="-976107"/>
            <a:ext cx="2660681" cy="49345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13" y="160811"/>
            <a:ext cx="4793155" cy="305482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CF3A920-6B67-DCF4-D33D-E0D09D16775D}"/>
              </a:ext>
            </a:extLst>
          </p:cNvPr>
          <p:cNvSpPr txBox="1"/>
          <p:nvPr/>
        </p:nvSpPr>
        <p:spPr>
          <a:xfrm>
            <a:off x="10765424" y="3485994"/>
            <a:ext cx="752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440" y="1402380"/>
            <a:ext cx="3038524" cy="202646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615" y="335022"/>
            <a:ext cx="1325755" cy="82336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r="8155" b="10827"/>
          <a:stretch/>
        </p:blipFill>
        <p:spPr>
          <a:xfrm>
            <a:off x="9289812" y="4293454"/>
            <a:ext cx="1893003" cy="221789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2279">
            <a:off x="6781968" y="2966797"/>
            <a:ext cx="4694328" cy="23618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9"/>
          <a:srcRect l="27816" t="40239" r="27847" b="9971"/>
          <a:stretch/>
        </p:blipFill>
        <p:spPr>
          <a:xfrm>
            <a:off x="1935182" y="2317942"/>
            <a:ext cx="3403797" cy="2987764"/>
          </a:xfrm>
          <a:prstGeom prst="ellipse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3AD4C4B-9A5C-DE3B-1BAA-C755A2CF5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1880" t="28426" r="25856" b="22382"/>
          <a:stretch/>
        </p:blipFill>
        <p:spPr>
          <a:xfrm>
            <a:off x="4163086" y="3748367"/>
            <a:ext cx="3227433" cy="3029289"/>
          </a:xfrm>
          <a:prstGeom prst="ellipse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2F5F86A9-07F4-3C2A-3654-39437AD71248}"/>
              </a:ext>
            </a:extLst>
          </p:cNvPr>
          <p:cNvSpPr/>
          <p:nvPr/>
        </p:nvSpPr>
        <p:spPr>
          <a:xfrm>
            <a:off x="5942136" y="950479"/>
            <a:ext cx="7731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8000" b="1" cap="none" spc="0" dirty="0">
                <a:ln w="0"/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Obdélník 5"/>
          <p:cNvSpPr/>
          <p:nvPr/>
        </p:nvSpPr>
        <p:spPr>
          <a:xfrm>
            <a:off x="3718138" y="5428809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>
                <a:ln w="0"/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var L 7"/>
          <p:cNvSpPr/>
          <p:nvPr/>
        </p:nvSpPr>
        <p:spPr>
          <a:xfrm>
            <a:off x="112638" y="82374"/>
            <a:ext cx="7296656" cy="6695282"/>
          </a:xfrm>
          <a:prstGeom prst="corner">
            <a:avLst>
              <a:gd name="adj1" fmla="val 50000"/>
              <a:gd name="adj2" fmla="val 7955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1A878146-FD13-80B9-044F-A6E8EB2D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545" y="2993185"/>
            <a:ext cx="2345149" cy="818639"/>
          </a:xfrm>
          <a:solidFill>
            <a:srgbClr val="F5DFF9"/>
          </a:solidFill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cs-CZ" sz="5400" b="1" i="1" u="sng" dirty="0">
                <a:solidFill>
                  <a:srgbClr val="7030A0"/>
                </a:solidFill>
              </a:rPr>
              <a:t>Proč?</a:t>
            </a:r>
          </a:p>
        </p:txBody>
      </p:sp>
    </p:spTree>
    <p:extLst>
      <p:ext uri="{BB962C8B-B14F-4D97-AF65-F5344CB8AC3E}">
        <p14:creationId xmlns:p14="http://schemas.microsoft.com/office/powerpoint/2010/main" val="2467104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95761"/>
            <a:ext cx="10515600" cy="818639"/>
          </a:xfrm>
        </p:spPr>
        <p:txBody>
          <a:bodyPr>
            <a:normAutofit/>
          </a:bodyPr>
          <a:lstStyle/>
          <a:p>
            <a:r>
              <a:rPr lang="cs-CZ" sz="4000" b="1" i="1" u="sng" dirty="0"/>
              <a:t>Metodika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C5464E2-F720-46F4-EA1C-71D6588D0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2522506"/>
              </p:ext>
            </p:extLst>
          </p:nvPr>
        </p:nvGraphicFramePr>
        <p:xfrm>
          <a:off x="3256408" y="39296"/>
          <a:ext cx="8651905" cy="1889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90312802"/>
              </p:ext>
            </p:extLst>
          </p:nvPr>
        </p:nvGraphicFramePr>
        <p:xfrm>
          <a:off x="725628" y="1838528"/>
          <a:ext cx="10976746" cy="4844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608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741CAB05-AE0C-B119-A6B7-D527A0B47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1" b="15078"/>
          <a:stretch/>
        </p:blipFill>
        <p:spPr>
          <a:xfrm>
            <a:off x="1547271" y="1226742"/>
            <a:ext cx="938287" cy="60388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0BC0EFA-DDAB-3B71-B110-CB7FC6C5AB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9" t="20311" r="8928" b="20382"/>
          <a:stretch/>
        </p:blipFill>
        <p:spPr>
          <a:xfrm>
            <a:off x="4399457" y="1201369"/>
            <a:ext cx="887890" cy="64616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68B8E72-EBA9-BC53-09E1-6EAF826D9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3" t="18239" r="8374" b="19041"/>
          <a:stretch/>
        </p:blipFill>
        <p:spPr>
          <a:xfrm>
            <a:off x="3500028" y="1162337"/>
            <a:ext cx="949488" cy="71945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4257D1D-3462-57A2-5697-9D73CA61F1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63" t="30948" r="23560" b="32287"/>
          <a:stretch/>
        </p:blipFill>
        <p:spPr>
          <a:xfrm>
            <a:off x="2485558" y="1188339"/>
            <a:ext cx="976022" cy="67935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73E1965-003A-B8EF-1ED3-32C84E0903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15" t="13733" r="3778" b="14160"/>
          <a:stretch/>
        </p:blipFill>
        <p:spPr>
          <a:xfrm>
            <a:off x="5277760" y="1201369"/>
            <a:ext cx="837831" cy="661652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62FAAA9-E079-2F5F-1ADB-B6D36DDCFD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67" t="15365" r="4009" b="19001"/>
          <a:stretch/>
        </p:blipFill>
        <p:spPr>
          <a:xfrm>
            <a:off x="652603" y="1225405"/>
            <a:ext cx="916094" cy="60521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F093CF1-32B7-02D7-F194-874E42F238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30" t="18249" r="8884" b="19023"/>
          <a:stretch/>
        </p:blipFill>
        <p:spPr>
          <a:xfrm>
            <a:off x="8258549" y="1215013"/>
            <a:ext cx="860380" cy="64800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2DBB5A7-B307-F3D2-C953-42FDB8089B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041" t="5708" r="17154" b="7885"/>
          <a:stretch/>
        </p:blipFill>
        <p:spPr>
          <a:xfrm rot="16200000">
            <a:off x="6337529" y="1052526"/>
            <a:ext cx="713232" cy="95097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21B9FFAF-C67D-39BC-8A62-DCCCF5D342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203" t="17930" r="36943" b="10028"/>
          <a:stretch/>
        </p:blipFill>
        <p:spPr>
          <a:xfrm>
            <a:off x="9118929" y="1211932"/>
            <a:ext cx="950976" cy="65420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A7D9E5C7-CFAA-6B9C-3DDD-01911F5D51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60" t="14160" r="2925" b="15013"/>
          <a:stretch/>
        </p:blipFill>
        <p:spPr>
          <a:xfrm>
            <a:off x="7210458" y="1194173"/>
            <a:ext cx="1006430" cy="68762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F1E87251-0302-E823-8943-F5E641AC5C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179" t="13116" r="4452" b="14126"/>
          <a:stretch/>
        </p:blipFill>
        <p:spPr>
          <a:xfrm>
            <a:off x="11010695" y="1158677"/>
            <a:ext cx="952680" cy="723117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1E05565-9F14-05D7-44FD-0A924EA6B8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68" t="20560" r="5058" b="20133"/>
          <a:stretch/>
        </p:blipFill>
        <p:spPr>
          <a:xfrm>
            <a:off x="10069905" y="1254968"/>
            <a:ext cx="942494" cy="626826"/>
          </a:xfrm>
          <a:prstGeom prst="rect">
            <a:avLst/>
          </a:prstGeom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id="{29BEC680-F974-37FA-2B1C-EC8252E1E01D}"/>
              </a:ext>
            </a:extLst>
          </p:cNvPr>
          <p:cNvSpPr/>
          <p:nvPr/>
        </p:nvSpPr>
        <p:spPr>
          <a:xfrm>
            <a:off x="6359287" y="1950719"/>
            <a:ext cx="803868" cy="437708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1" name="Graf 30">
            <a:extLst>
              <a:ext uri="{FF2B5EF4-FFF2-40B4-BE49-F238E27FC236}">
                <a16:creationId xmlns:a16="http://schemas.microsoft.com/office/drawing/2014/main" id="{E31AC80E-7C48-1689-5C52-68626CB01C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711121"/>
              </p:ext>
            </p:extLst>
          </p:nvPr>
        </p:nvGraphicFramePr>
        <p:xfrm>
          <a:off x="74518" y="1402080"/>
          <a:ext cx="11923776" cy="5252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Obdélník 1"/>
          <p:cNvSpPr/>
          <p:nvPr/>
        </p:nvSpPr>
        <p:spPr>
          <a:xfrm>
            <a:off x="10083952" y="6456160"/>
            <a:ext cx="2108048" cy="397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č.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1234/2007/ES</a:t>
            </a:r>
            <a:endParaRPr lang="cs-CZ" sz="20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F61661F-F45F-58D5-3BA5-C25CB36B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5761"/>
            <a:ext cx="10515600" cy="818639"/>
          </a:xfrm>
        </p:spPr>
        <p:txBody>
          <a:bodyPr>
            <a:normAutofit/>
          </a:bodyPr>
          <a:lstStyle/>
          <a:p>
            <a:r>
              <a:rPr lang="cs-CZ" sz="4000" b="1" i="1" u="sng" dirty="0"/>
              <a:t>Výsledky – másla (tuk, voda, sušina)</a:t>
            </a:r>
          </a:p>
        </p:txBody>
      </p:sp>
    </p:spTree>
    <p:extLst>
      <p:ext uri="{BB962C8B-B14F-4D97-AF65-F5344CB8AC3E}">
        <p14:creationId xmlns:p14="http://schemas.microsoft.com/office/powerpoint/2010/main" val="3996373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741CAB05-AE0C-B119-A6B7-D527A0B47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91" b="15078"/>
          <a:stretch/>
        </p:blipFill>
        <p:spPr>
          <a:xfrm>
            <a:off x="7784582" y="1085719"/>
            <a:ext cx="1025155" cy="6597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68B8E72-EBA9-BC53-09E1-6EAF826D9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3" t="18239" r="8374" b="19041"/>
          <a:stretch/>
        </p:blipFill>
        <p:spPr>
          <a:xfrm>
            <a:off x="10076063" y="1042389"/>
            <a:ext cx="873225" cy="66167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0BC0EFA-DDAB-3B71-B110-CB7FC6C5AB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9" t="20311" r="8928" b="20382"/>
          <a:stretch/>
        </p:blipFill>
        <p:spPr>
          <a:xfrm>
            <a:off x="869800" y="1092710"/>
            <a:ext cx="887890" cy="64616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2DBB5A7-B307-F3D2-C953-42FDB8089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41" t="5708" r="17154" b="7885"/>
          <a:stretch/>
        </p:blipFill>
        <p:spPr>
          <a:xfrm rot="16200000">
            <a:off x="9057950" y="948761"/>
            <a:ext cx="675299" cy="90039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7D9E5C7-CFAA-6B9C-3DDD-01911F5D51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0" t="14160" r="2925" b="15013"/>
          <a:stretch/>
        </p:blipFill>
        <p:spPr>
          <a:xfrm>
            <a:off x="5460395" y="1036228"/>
            <a:ext cx="986482" cy="67399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093CF1-32B7-02D7-F194-874E42F238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30" t="18249" r="8884" b="19023"/>
          <a:stretch/>
        </p:blipFill>
        <p:spPr>
          <a:xfrm>
            <a:off x="3135336" y="1050872"/>
            <a:ext cx="914994" cy="68914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1B9FFAF-C67D-39BC-8A62-DCCCF5D34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203" t="17930" r="36943" b="10028"/>
          <a:stretch/>
        </p:blipFill>
        <p:spPr>
          <a:xfrm>
            <a:off x="4301395" y="1056018"/>
            <a:ext cx="950976" cy="65420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1E05565-9F14-05D7-44FD-0A924EA6B8B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68" t="20560" r="5058" b="20133"/>
          <a:stretch/>
        </p:blipFill>
        <p:spPr>
          <a:xfrm>
            <a:off x="1972673" y="1080146"/>
            <a:ext cx="987058" cy="65646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1E87251-0302-E823-8943-F5E641AC5C6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79" t="13116" r="4452" b="14126"/>
          <a:stretch/>
        </p:blipFill>
        <p:spPr>
          <a:xfrm>
            <a:off x="6696239" y="1030888"/>
            <a:ext cx="952680" cy="72311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11"/>
          <a:srcRect l="23589" t="21136" r="24899" b="28596"/>
          <a:stretch/>
        </p:blipFill>
        <p:spPr>
          <a:xfrm>
            <a:off x="11179552" y="998118"/>
            <a:ext cx="847546" cy="530195"/>
          </a:xfrm>
          <a:prstGeom prst="rect">
            <a:avLst/>
          </a:prstGeom>
        </p:spPr>
      </p:pic>
      <p:graphicFrame>
        <p:nvGraphicFramePr>
          <p:cNvPr id="15" name="Graf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593432"/>
              </p:ext>
            </p:extLst>
          </p:nvPr>
        </p:nvGraphicFramePr>
        <p:xfrm>
          <a:off x="0" y="1615440"/>
          <a:ext cx="12192000" cy="52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cxnSp>
        <p:nvCxnSpPr>
          <p:cNvPr id="5" name="Přímá spojnice 4"/>
          <p:cNvCxnSpPr/>
          <p:nvPr/>
        </p:nvCxnSpPr>
        <p:spPr>
          <a:xfrm flipH="1">
            <a:off x="721468" y="3908835"/>
            <a:ext cx="10749064" cy="9728"/>
          </a:xfrm>
          <a:prstGeom prst="line">
            <a:avLst/>
          </a:prstGeom>
          <a:ln w="28575">
            <a:solidFill>
              <a:srgbClr val="DE32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0EDD8227-CDE6-1055-5C3F-64BBFC762FE2}"/>
              </a:ext>
            </a:extLst>
          </p:cNvPr>
          <p:cNvSpPr/>
          <p:nvPr/>
        </p:nvSpPr>
        <p:spPr>
          <a:xfrm>
            <a:off x="8595359" y="5745480"/>
            <a:ext cx="2353929" cy="424673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F6FC111-A956-B3C2-D52D-0B0932422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5761"/>
            <a:ext cx="10515600" cy="818639"/>
          </a:xfrm>
        </p:spPr>
        <p:txBody>
          <a:bodyPr>
            <a:normAutofit/>
          </a:bodyPr>
          <a:lstStyle/>
          <a:p>
            <a:r>
              <a:rPr lang="cs-CZ" sz="4000" b="1" i="1" u="sng" dirty="0"/>
              <a:t>Výsledky – másla (jodové číslo)</a:t>
            </a:r>
          </a:p>
        </p:txBody>
      </p:sp>
    </p:spTree>
    <p:extLst>
      <p:ext uri="{BB962C8B-B14F-4D97-AF65-F5344CB8AC3E}">
        <p14:creationId xmlns:p14="http://schemas.microsoft.com/office/powerpoint/2010/main" val="256121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133588"/>
              </p:ext>
            </p:extLst>
          </p:nvPr>
        </p:nvGraphicFramePr>
        <p:xfrm>
          <a:off x="0" y="1150374"/>
          <a:ext cx="11988800" cy="5584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délník 2"/>
          <p:cNvSpPr/>
          <p:nvPr/>
        </p:nvSpPr>
        <p:spPr>
          <a:xfrm>
            <a:off x="1176278" y="1888929"/>
            <a:ext cx="55453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i="1" dirty="0">
                <a:solidFill>
                  <a:srgbClr val="43494D"/>
                </a:solidFill>
                <a:latin typeface="Arial" panose="020B0604020202020204" pitchFamily="34" charset="0"/>
              </a:rPr>
              <a:t>příloha II. nařízení Evropského parlamentu a Rady (ES) č. 1333/2008</a:t>
            </a:r>
            <a:endParaRPr lang="cs-CZ" sz="24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DB40D22-46BE-5617-E043-11E342B3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5761"/>
            <a:ext cx="10515600" cy="818639"/>
          </a:xfrm>
        </p:spPr>
        <p:txBody>
          <a:bodyPr>
            <a:normAutofit/>
          </a:bodyPr>
          <a:lstStyle/>
          <a:p>
            <a:r>
              <a:rPr lang="cs-CZ" sz="4000" b="1" i="1" u="sng" dirty="0"/>
              <a:t>Výsledky – masné výrobky (dusitany)</a:t>
            </a:r>
          </a:p>
        </p:txBody>
      </p:sp>
    </p:spTree>
    <p:extLst>
      <p:ext uri="{BB962C8B-B14F-4D97-AF65-F5344CB8AC3E}">
        <p14:creationId xmlns:p14="http://schemas.microsoft.com/office/powerpoint/2010/main" val="260900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790156"/>
              </p:ext>
            </p:extLst>
          </p:nvPr>
        </p:nvGraphicFramePr>
        <p:xfrm>
          <a:off x="152400" y="1005840"/>
          <a:ext cx="11643359" cy="5628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03915">
                  <a:extLst>
                    <a:ext uri="{9D8B030D-6E8A-4147-A177-3AD203B41FA5}">
                      <a16:colId xmlns:a16="http://schemas.microsoft.com/office/drawing/2014/main" val="3464666499"/>
                    </a:ext>
                  </a:extLst>
                </a:gridCol>
                <a:gridCol w="3041742">
                  <a:extLst>
                    <a:ext uri="{9D8B030D-6E8A-4147-A177-3AD203B41FA5}">
                      <a16:colId xmlns:a16="http://schemas.microsoft.com/office/drawing/2014/main" val="1756139313"/>
                    </a:ext>
                  </a:extLst>
                </a:gridCol>
                <a:gridCol w="3097702">
                  <a:extLst>
                    <a:ext uri="{9D8B030D-6E8A-4147-A177-3AD203B41FA5}">
                      <a16:colId xmlns:a16="http://schemas.microsoft.com/office/drawing/2014/main" val="3586609919"/>
                    </a:ext>
                  </a:extLst>
                </a:gridCol>
              </a:tblGrid>
              <a:tr h="7122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solidFill>
                            <a:schemeClr val="tx1"/>
                          </a:solidFill>
                          <a:effectLst/>
                        </a:rPr>
                        <a:t>ZNAČKA/PŮVOD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Obsah sacharózy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Obsah vody </a:t>
                      </a:r>
                    </a:p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(dle </a:t>
                      </a:r>
                      <a:r>
                        <a:rPr lang="cs-CZ" sz="2400" dirty="0" err="1">
                          <a:solidFill>
                            <a:schemeClr val="tx1"/>
                          </a:solidFill>
                        </a:rPr>
                        <a:t>vyhl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. 76/2003 </a:t>
                      </a:r>
                      <a:r>
                        <a:rPr lang="cs-CZ" sz="2400" dirty="0" err="1">
                          <a:solidFill>
                            <a:schemeClr val="tx1"/>
                          </a:solidFill>
                        </a:rPr>
                        <a:t>Sb</a:t>
                      </a:r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400811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Včelař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  <a:effectLst/>
                        </a:rPr>
                        <a:t>Senkov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723517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Slit 20 g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15,2 %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257241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Pan Adamec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12,8 %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781447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solidFill>
                            <a:schemeClr val="tx1"/>
                          </a:solidFill>
                          <a:effectLst/>
                        </a:rPr>
                        <a:t>Medas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(květový)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17,8 %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140940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Srdce domova (květový)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15,8 %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075607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solidFill>
                            <a:schemeClr val="tx1"/>
                          </a:solidFill>
                          <a:effectLst/>
                        </a:rPr>
                        <a:t>Bihophar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(květový)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18,2 %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370800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solidFill>
                            <a:schemeClr val="tx1"/>
                          </a:solidFill>
                          <a:effectLst/>
                        </a:rPr>
                        <a:t>Medokomerc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luční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13,6 %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277785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solidFill>
                            <a:schemeClr val="tx1"/>
                          </a:solidFill>
                          <a:effectLst/>
                        </a:rPr>
                        <a:t>Medokomerc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květový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16,2 %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555632"/>
                  </a:ext>
                </a:extLst>
              </a:tr>
              <a:tr h="445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err="1">
                          <a:solidFill>
                            <a:schemeClr val="tx1"/>
                          </a:solidFill>
                          <a:effectLst/>
                        </a:rPr>
                        <a:t>Medokomerc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 květový pastovaný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17,4 %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462169"/>
                  </a:ext>
                </a:extLst>
              </a:tr>
              <a:tr h="37437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Žák</a:t>
                      </a:r>
                      <a:r>
                        <a:rPr lang="cs-CZ" sz="2000" baseline="0" dirty="0">
                          <a:solidFill>
                            <a:schemeClr val="tx1"/>
                          </a:solidFill>
                          <a:effectLst/>
                        </a:rPr>
                        <a:t> ZŠ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16,2 %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36549"/>
                  </a:ext>
                </a:extLst>
              </a:tr>
              <a:tr h="7078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Včelař </a:t>
                      </a:r>
                      <a:r>
                        <a:rPr lang="cs-CZ" sz="2000" dirty="0" err="1">
                          <a:solidFill>
                            <a:schemeClr val="tx1"/>
                          </a:solidFill>
                          <a:effectLst/>
                        </a:rPr>
                        <a:t>Litomeřice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152053"/>
                  </a:ext>
                </a:extLst>
              </a:tr>
              <a:tr h="445156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17,6 %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9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20176"/>
                  </a:ext>
                </a:extLst>
              </a:tr>
            </a:tbl>
          </a:graphicData>
        </a:graphic>
      </p:graphicFrame>
      <p:pic>
        <p:nvPicPr>
          <p:cNvPr id="19" name="Obrázek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967" y="3640989"/>
            <a:ext cx="1242052" cy="1242052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F79FEEE1-91E2-B3C5-8225-DECDEB7F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5761"/>
            <a:ext cx="10515600" cy="818639"/>
          </a:xfrm>
        </p:spPr>
        <p:txBody>
          <a:bodyPr>
            <a:normAutofit/>
          </a:bodyPr>
          <a:lstStyle/>
          <a:p>
            <a:r>
              <a:rPr lang="cs-CZ" sz="4000" b="1" i="1" u="sng" dirty="0"/>
              <a:t>Výsledky – med (sacharóza, voda)</a:t>
            </a:r>
          </a:p>
        </p:txBody>
      </p:sp>
    </p:spTree>
    <p:extLst>
      <p:ext uri="{BB962C8B-B14F-4D97-AF65-F5344CB8AC3E}">
        <p14:creationId xmlns:p14="http://schemas.microsoft.com/office/powerpoint/2010/main" val="3091667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5903" t="19211" r="23735"/>
          <a:stretch/>
        </p:blipFill>
        <p:spPr>
          <a:xfrm>
            <a:off x="208941" y="228925"/>
            <a:ext cx="3594575" cy="6426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5069" t="47497" r="19920" b="9378"/>
          <a:stretch/>
        </p:blipFill>
        <p:spPr>
          <a:xfrm>
            <a:off x="5183272" y="4396982"/>
            <a:ext cx="2676678" cy="2369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22218" t="23784" r="30958" b="5980"/>
          <a:stretch/>
        </p:blipFill>
        <p:spPr>
          <a:xfrm>
            <a:off x="8744777" y="228925"/>
            <a:ext cx="3216060" cy="6432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Skupina 1"/>
          <p:cNvGrpSpPr/>
          <p:nvPr/>
        </p:nvGrpSpPr>
        <p:grpSpPr>
          <a:xfrm>
            <a:off x="3732108" y="46525"/>
            <a:ext cx="5084077" cy="1323439"/>
            <a:chOff x="5957419" y="1974407"/>
            <a:chExt cx="5084077" cy="1323439"/>
          </a:xfrm>
        </p:grpSpPr>
        <p:sp>
          <p:nvSpPr>
            <p:cNvPr id="21" name="Zaoblený obdélník 20"/>
            <p:cNvSpPr/>
            <p:nvPr/>
          </p:nvSpPr>
          <p:spPr>
            <a:xfrm>
              <a:off x="5957419" y="1995622"/>
              <a:ext cx="5084077" cy="130222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6467100" y="1974407"/>
              <a:ext cx="428360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cs-CZ" sz="4000" b="0" i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Důkaz přítomnosti </a:t>
              </a:r>
            </a:p>
            <a:p>
              <a:pPr algn="ctr"/>
              <a:r>
                <a:rPr lang="cs-CZ" sz="4000" b="0" i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cukerných náhražek</a:t>
              </a:r>
            </a:p>
          </p:txBody>
        </p:sp>
      </p:grp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0" t="44539" r="25071" b="27376"/>
          <a:stretch/>
        </p:blipFill>
        <p:spPr>
          <a:xfrm>
            <a:off x="5427080" y="1423242"/>
            <a:ext cx="2145233" cy="2949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2" name="Přímá spojnice se šipkou 21"/>
          <p:cNvCxnSpPr/>
          <p:nvPr/>
        </p:nvCxnSpPr>
        <p:spPr>
          <a:xfrm flipV="1">
            <a:off x="4877884" y="3483064"/>
            <a:ext cx="857907" cy="477951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 flipV="1">
            <a:off x="7167530" y="3442296"/>
            <a:ext cx="624162" cy="542767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3977954" y="3887231"/>
            <a:ext cx="1330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bílkoviny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668067" y="3722040"/>
            <a:ext cx="1023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/>
              <a:t>BEZ</a:t>
            </a:r>
            <a:r>
              <a:rPr lang="cs-CZ" sz="2000" b="1" dirty="0"/>
              <a:t> </a:t>
            </a:r>
          </a:p>
          <a:p>
            <a:pPr algn="ctr"/>
            <a:r>
              <a:rPr lang="cs-CZ" sz="2000" b="1" dirty="0"/>
              <a:t>bílkovin</a:t>
            </a:r>
          </a:p>
        </p:txBody>
      </p:sp>
    </p:spTree>
    <p:extLst>
      <p:ext uri="{BB962C8B-B14F-4D97-AF65-F5344CB8AC3E}">
        <p14:creationId xmlns:p14="http://schemas.microsoft.com/office/powerpoint/2010/main" val="21146474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Rychlé občerstvení, Svačinka, jídlo&#10;&#10;Obsah vygenerovaný umělou inteligencí může být nesprávný.">
            <a:extLst>
              <a:ext uri="{FF2B5EF4-FFF2-40B4-BE49-F238E27FC236}">
                <a16:creationId xmlns:a16="http://schemas.microsoft.com/office/drawing/2014/main" id="{D30454EA-531D-6EA2-C1D9-CB9F12157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4104764"/>
            <a:ext cx="3543300" cy="2657475"/>
          </a:xfrm>
          <a:prstGeom prst="rect">
            <a:avLst/>
          </a:prstGeom>
        </p:spPr>
      </p:pic>
      <p:graphicFrame>
        <p:nvGraphicFramePr>
          <p:cNvPr id="20" name="Graf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384482"/>
              </p:ext>
            </p:extLst>
          </p:nvPr>
        </p:nvGraphicFramePr>
        <p:xfrm>
          <a:off x="5798770" y="301558"/>
          <a:ext cx="6215144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49669" y="1060615"/>
            <a:ext cx="1169717" cy="87728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2611" y="3570050"/>
            <a:ext cx="390178" cy="181120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7999" y="2116655"/>
            <a:ext cx="1190268" cy="900331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2302367" y="4717105"/>
            <a:ext cx="1625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NaNO</a:t>
            </a:r>
            <a:r>
              <a:rPr lang="cs-CZ" sz="3200" b="1" baseline="-25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2</a:t>
            </a:r>
            <a:endParaRPr lang="cs-CZ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23" y="5237868"/>
            <a:ext cx="1207474" cy="120747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5742" y="812689"/>
            <a:ext cx="5774036" cy="405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másla vyrobená </a:t>
            </a:r>
            <a:r>
              <a:rPr lang="cs-CZ" sz="2400" b="1" dirty="0"/>
              <a:t>v ČR dopadly nejlépe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nejdražší</a:t>
            </a:r>
            <a:r>
              <a:rPr lang="cs-CZ" sz="2400" dirty="0"/>
              <a:t> máslo = </a:t>
            </a:r>
            <a:r>
              <a:rPr lang="cs-CZ" sz="2400" b="1" dirty="0"/>
              <a:t>nejméně kvalitní</a:t>
            </a:r>
            <a:r>
              <a:rPr lang="cs-CZ" sz="2400" dirty="0"/>
              <a:t> máslo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nekvalitní výrobek </a:t>
            </a:r>
            <a:r>
              <a:rPr lang="cs-CZ" sz="2400" b="1" dirty="0"/>
              <a:t>zamaskován</a:t>
            </a:r>
            <a:r>
              <a:rPr lang="cs-CZ" sz="2400" dirty="0"/>
              <a:t> </a:t>
            </a:r>
            <a:r>
              <a:rPr lang="cs-CZ" sz="2400" b="1" dirty="0"/>
              <a:t>nadlimitním množstvím dusitanů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kvalitní medy </a:t>
            </a:r>
            <a:r>
              <a:rPr lang="cs-CZ" sz="2400" dirty="0"/>
              <a:t>i v obchodním řetězci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cukr</a:t>
            </a:r>
            <a:r>
              <a:rPr lang="cs-CZ" sz="2400" dirty="0"/>
              <a:t> místo medu </a:t>
            </a:r>
            <a:r>
              <a:rPr lang="cs-CZ" sz="2400" b="1" dirty="0"/>
              <a:t>dětem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cs-CZ" sz="2400" b="1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A03FE30-9ABB-F661-AF8A-7A62BD38EFA8}"/>
              </a:ext>
            </a:extLst>
          </p:cNvPr>
          <p:cNvSpPr txBox="1">
            <a:spLocks/>
          </p:cNvSpPr>
          <p:nvPr/>
        </p:nvSpPr>
        <p:spPr>
          <a:xfrm>
            <a:off x="152400" y="95761"/>
            <a:ext cx="10515600" cy="818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i="1" u="sng" dirty="0">
                <a:solidFill>
                  <a:srgbClr val="7030A0"/>
                </a:solidFill>
              </a:rPr>
              <a:t>Závěr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08CFE3-6560-F2C5-AB78-163346EE76E0}"/>
              </a:ext>
            </a:extLst>
          </p:cNvPr>
          <p:cNvSpPr txBox="1"/>
          <p:nvPr/>
        </p:nvSpPr>
        <p:spPr>
          <a:xfrm>
            <a:off x="1019175" y="6383310"/>
            <a:ext cx="3990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ZDROJ: https://cdn.myshoptet.com/usr/eshop.muj-reznik.cz/user/shop/big/620_gothaj--gothajsky-salam.jpg?60ec2056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6559064" y="6223910"/>
            <a:ext cx="3612026" cy="410019"/>
            <a:chOff x="6559064" y="6223910"/>
            <a:chExt cx="3612026" cy="410019"/>
          </a:xfrm>
        </p:grpSpPr>
        <p:sp>
          <p:nvSpPr>
            <p:cNvPr id="2" name="Zaoblený obdélník 1"/>
            <p:cNvSpPr/>
            <p:nvPr/>
          </p:nvSpPr>
          <p:spPr>
            <a:xfrm>
              <a:off x="6559064" y="6445341"/>
              <a:ext cx="128395" cy="1016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Zaoblený obdélník 5"/>
            <p:cNvSpPr/>
            <p:nvPr/>
          </p:nvSpPr>
          <p:spPr>
            <a:xfrm>
              <a:off x="8027376" y="6445341"/>
              <a:ext cx="105509" cy="107245"/>
            </a:xfrm>
            <a:prstGeom prst="roundRect">
              <a:avLst/>
            </a:prstGeom>
            <a:solidFill>
              <a:srgbClr val="DE321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Zaoblený obdélník 7"/>
            <p:cNvSpPr/>
            <p:nvPr/>
          </p:nvSpPr>
          <p:spPr>
            <a:xfrm>
              <a:off x="9251218" y="6439786"/>
              <a:ext cx="125678" cy="10724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911" y="6231681"/>
              <a:ext cx="603608" cy="402248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5982" y="6231681"/>
              <a:ext cx="715108" cy="402248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984" y="6223910"/>
              <a:ext cx="643597" cy="4022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3799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3367</TotalTime>
  <Words>295</Words>
  <Application>Microsoft Office PowerPoint</Application>
  <PresentationFormat>Širokoúhlá obrazovka</PresentationFormat>
  <Paragraphs>92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Falšování potravin </vt:lpstr>
      <vt:lpstr>Proč?</vt:lpstr>
      <vt:lpstr>Metodika</vt:lpstr>
      <vt:lpstr>Výsledky – másla (tuk, voda, sušina)</vt:lpstr>
      <vt:lpstr>Výsledky – másla (jodové číslo)</vt:lpstr>
      <vt:lpstr>Výsledky – masné výrobky (dusitany)</vt:lpstr>
      <vt:lpstr>Výsledky – med (sacharóza, voda)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Titulní strana</dc:title>
  <dc:creator>Eisnerová Kateřina</dc:creator>
  <cp:lastModifiedBy>Eisnerova Katerina</cp:lastModifiedBy>
  <cp:revision>123</cp:revision>
  <dcterms:created xsi:type="dcterms:W3CDTF">2025-02-15T15:37:24Z</dcterms:created>
  <dcterms:modified xsi:type="dcterms:W3CDTF">2025-09-15T18:43:34Z</dcterms:modified>
</cp:coreProperties>
</file>